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E_EE37047F.xml" ContentType="application/vnd.ms-powerpoint.comments+xml"/>
  <Override PartName="/ppt/notesSlides/notesSlide10.xml" ContentType="application/vnd.openxmlformats-officedocument.presentationml.notesSlide+xml"/>
  <Override PartName="/ppt/comments/modernComment_10C_EB64800F.xml" ContentType="application/vnd.ms-powerpoint.comments+xml"/>
  <Override PartName="/ppt/notesSlides/notesSlide11.xml" ContentType="application/vnd.openxmlformats-officedocument.presentationml.notesSlide+xml"/>
  <Override PartName="/ppt/comments/modernComment_110_B9BABFB.xml" ContentType="application/vnd.ms-powerpoint.comments+xml"/>
  <Override PartName="/ppt/notesSlides/notesSlide12.xml" ContentType="application/vnd.openxmlformats-officedocument.presentationml.notesSlide+xml"/>
  <Override PartName="/ppt/comments/modernComment_10F_C320CE3D.xml" ContentType="application/vnd.ms-powerpoint.comments+xml"/>
  <Override PartName="/ppt/notesSlides/notesSlide13.xml" ContentType="application/vnd.openxmlformats-officedocument.presentationml.notesSlide+xml"/>
  <Override PartName="/ppt/comments/modernComment_111_158EEB84.xml" ContentType="application/vnd.ms-powerpoint.comments+xml"/>
  <Override PartName="/ppt/notesSlides/notesSlide14.xml" ContentType="application/vnd.openxmlformats-officedocument.presentationml.notesSlide+xml"/>
  <Override PartName="/ppt/comments/modernComment_112_1CDDDD05.xml" ContentType="application/vnd.ms-powerpoint.comments+xml"/>
  <Override PartName="/ppt/notesSlides/notesSlide15.xml" ContentType="application/vnd.openxmlformats-officedocument.presentationml.notesSlide+xml"/>
  <Override PartName="/ppt/comments/modernComment_113_966097F4.xml" ContentType="application/vnd.ms-powerpoint.comments+xml"/>
  <Override PartName="/ppt/notesSlides/notesSlide16.xml" ContentType="application/vnd.openxmlformats-officedocument.presentationml.notesSlide+xml"/>
  <Override PartName="/ppt/comments/modernComment_114_66E39BF6.xml" ContentType="application/vnd.ms-powerpoint.comments+xml"/>
  <Override PartName="/ppt/notesSlides/notesSlide17.xml" ContentType="application/vnd.openxmlformats-officedocument.presentationml.notesSlide+xml"/>
  <Override PartName="/ppt/comments/modernComment_115_4B5BFF36.xml" ContentType="application/vnd.ms-powerpoint.comments+xml"/>
  <Override PartName="/ppt/notesSlides/notesSlide18.xml" ContentType="application/vnd.openxmlformats-officedocument.presentationml.notesSlide+xml"/>
  <Override PartName="/ppt/comments/modernComment_116_1DDC7546.xml" ContentType="application/vnd.ms-powerpoint.comments+xml"/>
  <Override PartName="/ppt/notesSlides/notesSlide19.xml" ContentType="application/vnd.openxmlformats-officedocument.presentationml.notesSlide+xml"/>
  <Override PartName="/ppt/comments/modernComment_118_B73FE698.xml" ContentType="application/vnd.ms-powerpoint.comments+xml"/>
  <Override PartName="/ppt/notesSlides/notesSlide20.xml" ContentType="application/vnd.openxmlformats-officedocument.presentationml.notesSlide+xml"/>
  <Override PartName="/ppt/comments/modernComment_119_1C8CE2FC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6" r:id="rId3"/>
    <p:sldId id="266" r:id="rId4"/>
    <p:sldId id="258" r:id="rId5"/>
    <p:sldId id="267" r:id="rId6"/>
    <p:sldId id="259" r:id="rId7"/>
    <p:sldId id="260" r:id="rId8"/>
    <p:sldId id="269" r:id="rId9"/>
    <p:sldId id="270" r:id="rId10"/>
    <p:sldId id="268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82" r:id="rId20"/>
    <p:sldId id="283" r:id="rId21"/>
    <p:sldId id="284" r:id="rId22"/>
    <p:sldId id="280" r:id="rId23"/>
    <p:sldId id="281" r:id="rId24"/>
    <p:sldId id="262" r:id="rId25"/>
    <p:sldId id="263" r:id="rId26"/>
    <p:sldId id="265" r:id="rId27"/>
  </p:sldIdLst>
  <p:sldSz cx="14630400" cy="8229600"/>
  <p:notesSz cx="8229600" cy="14630400"/>
  <p:embeddedFontLst>
    <p:embeddedFont>
      <p:font typeface="Nunito Semi Bold" panose="020B0604020202020204" charset="0"/>
      <p:regular r:id="rId29"/>
    </p:embeddedFont>
    <p:embeddedFont>
      <p:font typeface="PT Sans" panose="020B0503020203020204" pitchFamily="34" charset="0"/>
      <p:regular r:id="rId30"/>
      <p:bold r:id="rId31"/>
      <p:italic r:id="rId32"/>
      <p:boldItalic r:id="rId33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B6A288-BD83-40F9-CBA9-8FB7371A9155}" name="YINON LEVI" initials="YL" userId="S::YINONLE@rafael.co.il::13634b5c-4694-416c-822d-7ee95366bdc7" providerId="AD"/>
  <p188:author id="{90504FCE-0C29-168A-2171-4F750F4D8AD8}" name="Yinon Levi" initials="YL" userId="c6ace8a64919e2a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2FE"/>
    <a:srgbClr val="FF00FF"/>
    <a:srgbClr val="2F51FE"/>
    <a:srgbClr val="0070C0"/>
    <a:srgbClr val="00B0F0"/>
    <a:srgbClr val="F3F1FE"/>
    <a:srgbClr val="F3F3FF"/>
    <a:srgbClr val="018CE1"/>
    <a:srgbClr val="DA46DE"/>
    <a:srgbClr val="2D4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3" d="100"/>
          <a:sy n="33" d="100"/>
        </p:scale>
        <p:origin x="321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C_EB6480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6C8C2A-7F66-4A0A-A1EE-F3DD23A1E784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en-IL"/>
          <a:t>Exploring Existing Technologies – Reviewing existing accessibility solutions like Tobii and GazePointer, along with Speech-to-Text technologies such as Whisper, to adopt the most suitable ones for the project.
Cost-Benefit Analysis – Evaluating technologies based on their cost (free or open-source) versus capabilities (accuracy, speed, usability).
Experiment-Based Development – Utilizing early prototypes to test the implementation of solutions in practice with small user groups.
User Involvement in the Process – 
Engaging users with disabilities early on to test the usability and suitability of the interface and features.</a:t>
        </a:r>
      </a:p>
    </p188:txBody>
  </p188:cm>
</p188:cmLst>
</file>

<file path=ppt/comments/modernComment_10E_EE3704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10D43D-0B88-474A-8D01-AFDFEEA6BE01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en-IL"/>
          <a:t>Exploring Existing Technologies – Reviewing existing accessibility solutions like Tobii and GazePointer, along with Speech-to-Text technologies such as Whisper, to adopt the most suitable ones for the project.
Cost-Benefit Analysis – Evaluating technologies based on their cost (free or open-source) versus capabilities (accuracy, speed, usability).
Experiment-Based Development – Utilizing early prototypes to test the implementation of solutions in practice with small user groups.
User Involvement in the Process – 
Engaging users with disabilities early on to test the usability and suitability of the interface and features.</a:t>
        </a:r>
      </a:p>
    </p188:txBody>
  </p188:cm>
</p188:cmLst>
</file>

<file path=ppt/comments/modernComment_10F_C320CE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771523-F4A8-4D0B-8124-EF8E4391D569}" authorId="{90504FCE-0C29-168A-2171-4F750F4D8AD8}" created="2025-01-27T17:45:21.540">
    <pc:sldMkLst xmlns:pc="http://schemas.microsoft.com/office/powerpoint/2013/main/command">
      <pc:docMk/>
      <pc:sldMk cId="3273707069" sldId="271"/>
    </pc:sldMkLst>
    <p188:txBody>
      <a:bodyPr/>
      <a:lstStyle/>
      <a:p>
        <a:r>
          <a:rPr lang="en-IL"/>
          <a:t>Description of the Research/Engineering Development Process:
Requirement Gathering – Understanding the unique needs of users through market research and interviews.
Design – Creating UI prototypes with a focus on simplicity and usability for accessibility.
Development – Integrating key features, such as eye-tracking and speech-to-text, into independent modules.
Testing – Conducting unit, integration, usability, and performance tests, with an emphasis on accessibility.</a:t>
        </a:r>
      </a:p>
    </p188:txBody>
  </p188:cm>
</p188:cmLst>
</file>

<file path=ppt/comments/modernComment_110_B9BAB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6D15AB-BAF9-49B5-8ED7-A744A04B6EFD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en-IL"/>
          <a:t>Exploring Existing Technologies – Reviewing existing accessibility solutions like Tobii and GazePointer, along with Speech-to-Text technologies such as Whisper, to adopt the most suitable ones for the project.
Cost-Benefit Analysis – Evaluating technologies based on their cost (free or open-source) versus capabilities (accuracy, speed, usability).
Experiment-Based Development – Utilizing early prototypes to test the implementation of solutions in practice with small user groups.
User Involvement in the Process – 
Engaging users with disabilities early on to test the usability and suitability of the interface and features.</a:t>
        </a:r>
      </a:p>
    </p188:txBody>
  </p188:cm>
</p188:cmLst>
</file>

<file path=ppt/comments/modernComment_111_158EEB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62A135-D644-4884-9F46-CCB98ADE998A}" authorId="{2FB6A288-BD83-40F9-CBA9-8FB7371A9155}" created="2025-01-28T07:48:15.703">
    <pc:sldMkLst xmlns:pc="http://schemas.microsoft.com/office/powerpoint/2013/main/command">
      <pc:docMk/>
      <pc:sldMk cId="361687940" sldId="273"/>
    </pc:sldMkLst>
    <p188:txBody>
      <a:bodyPr/>
      <a:lstStyle/>
      <a:p>
        <a:r>
          <a:rPr lang="he-IL"/>
          <a:t>Input: The player receives stimuli (via eye-tracking or voice).
Processing: The system interprets the input and performs checks (e.g., correctness of answer).
Output: The system responds accordingly (e.g., provides hints, unlocks rooms, displays messages).
Progression: The player moves to the next stage if the answer is correct, or retries if it's incorrect.
Completion: The player completes the game when all puzzles are solved successfully.</a:t>
        </a:r>
      </a:p>
    </p188:txBody>
  </p188:cm>
</p188:cmLst>
</file>

<file path=ppt/comments/modernComment_112_1CDDDD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954B4E-665C-4B26-AD2C-A387C4885084}" authorId="{2FB6A288-BD83-40F9-CBA9-8FB7371A9155}" created="2025-01-28T07:45:29.866">
    <pc:sldMkLst xmlns:pc="http://schemas.microsoft.com/office/powerpoint/2013/main/command">
      <pc:docMk/>
      <pc:sldMk cId="484302085" sldId="274"/>
    </pc:sldMkLst>
    <p188:txBody>
      <a:bodyPr/>
      <a:lstStyle/>
      <a:p>
        <a:r>
          <a:rPr lang="he-IL"/>
          <a:t>Processing and Flow of Process and Interfaces:
Sequential Process Execution: Puzzle solving and room unlocking executed in sequence.
Real-Time Input Processing: Processes gaze and voice commands as they occur.
Event-Driven Triggers: Actions like puzzle solving or hint requests triggered by events.
Feedback Loop for Errors: Error handling with retries to ensure smoother gameplay.
AI Integration: Context-aware AI offers hints and suggestions based on player actions.</a:t>
        </a:r>
      </a:p>
    </p188:txBody>
  </p188:cm>
</p188:cmLst>
</file>

<file path=ppt/comments/modernComment_113_966097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DCF236-F45E-4786-9DDC-F9A2C161BB48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he-IL"/>
          <a:t>Software Architecture:
Object-Oriented Design: Modular structure with classes for Game, Player, 
Puzzle, etc.
Modular Components: Separate components for each game functionality (e.g., puzzles, rooms).
Centralized Game Controller: Manages overall game state and player progress.
Data Storage: Flexible storage via JSON and SQLite for game state and player data.
Cross-Platform Compatibility: Ensures functionality across various systems and configurations.</a:t>
        </a:r>
      </a:p>
    </p188:txBody>
  </p188:cm>
</p188:cmLst>
</file>

<file path=ppt/comments/modernComment_114_66E39B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B321FE-55E5-417C-A7A0-C8B5E034E44F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he-IL"/>
          <a:t>Data Structure:
JSON for Progress and States: Stores game progress and puzzle states in a structured format.
SQLite for Player Data: Efficient real-time data management for player stats and progress.
Queue-Based Systems: Manages concurrent input from gaze and voice commands.
Lightweight Structures: Optimized for memory usage to support smooth performance.
Real-Time Updates: Ensures consistent synchronization across the game systems</a:t>
        </a:r>
      </a:p>
    </p188:txBody>
  </p188:cm>
</p188:cmLst>
</file>

<file path=ppt/comments/modernComment_115_4B5BFF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9DE036-B23C-4897-837B-F14B986FA52E}" authorId="{90504FCE-0C29-168A-2171-4F750F4D8AD8}" created="2025-01-27T15:59:40.828">
    <pc:sldMkLst xmlns:pc="http://schemas.microsoft.com/office/powerpoint/2013/main/command">
      <pc:docMk/>
      <pc:sldMk cId="3949232143" sldId="268"/>
    </pc:sldMkLst>
    <p188:txBody>
      <a:bodyPr/>
      <a:lstStyle/>
      <a:p>
        <a:r>
          <a:rPr lang="en-IL"/>
          <a:t>Exploring Existing Technologies – Reviewing existing accessibility solutions like Tobii and GazePointer, along with Speech-to-Text technologies such as Whisper, to adopt the most suitable ones for the project.
Cost-Benefit Analysis – Evaluating technologies based on their cost (free or open-source) versus capabilities (accuracy, speed, usability).
Experiment-Based Development – Utilizing early prototypes to test the implementation of solutions in practice with small user groups.
User Involvement in the Process – 
Engaging users with disabilities early on to test the usability and suitability of the interface and features.</a:t>
        </a:r>
      </a:p>
    </p188:txBody>
  </p188:cm>
</p188:cmLst>
</file>

<file path=ppt/comments/modernComment_116_1DDC75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2FFF96-7BAB-45AB-8AC6-C34246D21CA6}" authorId="{2FB6A288-BD83-40F9-CBA9-8FB7371A9155}" created="2025-01-28T07:22:08.149">
    <pc:sldMkLst xmlns:pc="http://schemas.microsoft.com/office/powerpoint/2013/main/command">
      <pc:docMk/>
      <pc:sldMk cId="500987206" sldId="278"/>
    </pc:sldMkLst>
    <p188:txBody>
      <a:bodyPr/>
      <a:lstStyle/>
      <a:p>
        <a:r>
          <a:rPr lang="he-IL"/>
          <a:t>1. Intuitive User Interface Design:
The interface design of EscapeCode will be simple and easy to use, with clearly organized and interactive areas.
2. Tutorial Mode:
A tutorial mode will be included to explain to the player how to use eye-tracking and speech-to-text technologies, with clear and step-by-step instructions.
3. AI Bot Interface:
The interface will feature an AI-based bot that provides hints and guidance in real-time based on the player’s game progress.
4. Accessibility Options:
The interface will support personalized adjustments to ensure accessibility for players with physical disabilities, such as font size, color contrast, and input sensitivity.
5. Visual and Auditory Feedback:
The interface will provide immediate feedback on player actions, using colors, icons, sounds, or music to indicate whether the action was successful or not.</a:t>
        </a:r>
      </a:p>
    </p188:txBody>
  </p188:cm>
</p188:cmLst>
</file>

<file path=ppt/comments/modernComment_118_B73FE6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93F889-A13F-42D8-99A7-03C0F07BDD7B}" authorId="{2FB6A288-BD83-40F9-CBA9-8FB7371A9155}" created="2025-01-28T07:20:43.507">
    <pc:sldMkLst xmlns:pc="http://schemas.microsoft.com/office/powerpoint/2013/main/command">
      <pc:docMk/>
      <pc:sldMk cId="3074418328" sldId="280"/>
    </pc:sldMkLst>
    <p188:txBody>
      <a:bodyPr/>
      <a:lstStyle/>
      <a:p>
        <a:r>
          <a:rPr lang="he-IL"/>
          <a:t>1. Unit Testing:
Description: Test individual components (e.g., eye-tracking, speech-to-text, AI responses).
Execution: Automate tests to verify accuracy under different conditions.
Expected Results: Validated functionality with minimal errors.
Challenges: Variability in input accuracy, environmental factors (lighting, noise).
2. Integration Testing:
Description: Test interaction between core systems like the game engine, AI, and inputs.
Execution: Simulate scenarios like players solving puzzles with eye and voice input.
Expected Results: Seamless transitions and compatibility between systems.
Challenges: Complex integration, timing issues between systems.</a:t>
        </a:r>
      </a:p>
    </p188:txBody>
  </p188:cm>
</p188:cmLst>
</file>

<file path=ppt/comments/modernComment_119_1C8CE2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06F90-0117-49AF-83E3-8327C0441372}" authorId="{2FB6A288-BD83-40F9-CBA9-8FB7371A9155}" created="2025-01-28T07:20:10.033">
    <pc:sldMkLst xmlns:pc="http://schemas.microsoft.com/office/powerpoint/2013/main/command">
      <pc:docMk/>
      <pc:sldMk cId="478995196" sldId="281"/>
    </pc:sldMkLst>
    <p188:txBody>
      <a:bodyPr/>
      <a:lstStyle/>
      <a:p>
        <a:r>
          <a:rPr lang="he-IL"/>
          <a:t>3. Usability Testing:
Description: Assess the game’s accessibility and ease of navigation.
Execution: Involve target users, including those with disabilities.
Expected Results: Positive feedback on usability and navigation.
Challenges: Diverse user needs, ensuring inclusivity across all disabilities.
4. Performance Testing:
Description: Measure system resource usage (frame rates, latency, etc.).
Execution: Stress-test on mid-range PCs with standard peripherals.
Expected Results: Game runs smoothly with optimized performance.
Challenges: Balancing resource consumption and game quality under stress.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18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520C5-EC61-AAC0-93F1-1501F73B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1B6A3-F2C5-1A80-EE24-94DDE5ED4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3D0EA-D3BF-6D2F-F8BE-491076F3B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F8F9-091C-E4E7-A9D1-BBB38E9EE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7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BE78C-EEDB-3CE3-0C26-8472F377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631CF-F3DA-0E7A-6CA3-7326BE507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E59F1-3C23-2A86-CFDD-AB0A97311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9D310-5517-1031-6A4C-F1C7760503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46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B81DA-A21A-DCF9-6F01-4A679CCA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148650-7522-00CD-487D-EBE14BC39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EF50D-30AD-E5CB-C3DD-3CB93468D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A248A-337E-B81A-DC54-213ED264B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53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79F59-CA28-5475-CFA1-EF137319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CC6A3-156E-DE3D-40AF-E2E974BCB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C70735-D8DC-AE30-7D5F-E9EA9A3F8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82174-38E7-A43D-D6D6-962CEFBF0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19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2F153-682C-7451-F724-4DD9F106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95D71-191B-47F0-7555-B60E942D7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C0B92-C8DE-90CD-5787-6E5821EF3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E046C-F625-3BDB-EA78-EDAD655F07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9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2D4B-9128-7B83-B218-E8E1ACD2C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FF86D-9B91-A046-76B1-A74AF5D52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34C0AB-8DF1-067F-EE41-D3B895399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F01EF-3AD0-B2D1-33D1-ECB413FA3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08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CB4EA-6A64-1AC5-56C8-0D473B2E1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6F18BA-1007-3461-C0C3-01755B86F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9782D-0D4C-9486-0C80-48F4F6035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6E6AC-D336-76EB-1C5D-40040AECE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74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A432F-F076-C49E-D659-C1DB1385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AAF1E-E09D-10D7-4261-C3284C130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43771-421E-0F74-1070-45356E48C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8D499-1030-57B9-7165-95176D122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55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2249E-77C6-F9B8-F9C9-866AB517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CF48A-E32B-C3CF-A02E-534B8F777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D9B631-BF75-21CE-EC7A-4E34F23E2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A8DA-E044-0843-894B-75A28881A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78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DB12-54DE-6BB8-A959-FD24514A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1B7CF-6FCB-92B2-601D-2E1894963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9069C-B5CB-710F-FC49-D3239D316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C5F98-FF60-B7A1-E54C-7F73B6A48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7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2B13-1E5E-71F2-7226-D3D37B0C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6808C-4BC0-DB8B-F363-6C2E02C93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7DA5A-E475-517D-5296-C7BDF81E0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D973-B457-F291-C8B0-340BE0D33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02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C6505-09AF-6710-26F3-E084A2A2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00C18-4031-2A09-90A8-B9B140940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A0A7A-56BA-4808-9C8A-C95040042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60158-B2CC-2BA7-30FC-D4A692E852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14762-77BE-4415-6912-1F19597E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89A9F-6021-57B7-0668-FF126C711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65679-327F-ADE4-BBC7-4AECB3AC0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D1457-FB28-696B-A4C8-BCBA887D5C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3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1330-F441-5BCD-BD42-82B3D1E0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E9EA1-D18B-3498-F63E-6E19687125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88EEC-2FCA-062F-6B6F-B6F99212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F489B-5182-703A-E35F-E72531703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62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3C695-D362-A775-392B-78A6AF33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62702-C9BE-7794-D5D6-DE976A1FD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9284C-981F-2B98-DEDA-0A656CD03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B82BB-23A4-9AE0-3744-D9F128AFD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3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2C682-24BC-91E5-8E35-8780C4FFD1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085013" y="635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26CE3E-603C-C366-7409-7AED5A3BF42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085013" y="80137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EB64800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B9BABFB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C320CE3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8/10/relationships/comments" Target="../comments/modernComment_111_158EEB8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1CDDDD0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966097F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66E39BF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4B5BFF3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1DDC754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B73FE69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1C8CE2FC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EE37047F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3052" y="3902772"/>
            <a:ext cx="39842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</a:rPr>
              <a:t>Team Members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601373" y="4763743"/>
            <a:ext cx="1427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Yinon Levi</a:t>
            </a:r>
            <a:endParaRPr lang="en-US" sz="24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69D97EE-9057-57F6-8D39-F45B71AA508F}"/>
              </a:ext>
            </a:extLst>
          </p:cNvPr>
          <p:cNvSpPr/>
          <p:nvPr/>
        </p:nvSpPr>
        <p:spPr>
          <a:xfrm>
            <a:off x="6404824" y="5272646"/>
            <a:ext cx="18207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Shahaf</a:t>
            </a: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Israel</a:t>
            </a:r>
            <a:endParaRPr lang="en-US" sz="24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EEDC0FFC-EDDF-2BBD-3367-5123F8B9967A}"/>
              </a:ext>
            </a:extLst>
          </p:cNvPr>
          <p:cNvSpPr/>
          <p:nvPr/>
        </p:nvSpPr>
        <p:spPr>
          <a:xfrm>
            <a:off x="5994691" y="6145784"/>
            <a:ext cx="26410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</a:rPr>
              <a:t>Supervisor</a:t>
            </a:r>
            <a:endParaRPr lang="en-US" sz="44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519B7768-BEA7-6CA7-A55C-995678CED65A}"/>
              </a:ext>
            </a:extLst>
          </p:cNvPr>
          <p:cNvSpPr/>
          <p:nvPr/>
        </p:nvSpPr>
        <p:spPr>
          <a:xfrm>
            <a:off x="6082278" y="6959923"/>
            <a:ext cx="24658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Dr. Moshe </a:t>
            </a:r>
            <a:r>
              <a:rPr lang="en-US" sz="2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Sulamy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2D3FEA-055F-E1A2-D4D9-A0B6343B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1F2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92249"/>
            <a:ext cx="9753600" cy="29718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CCB7E-88A3-37A5-F64C-C304AA2E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F21EFB7-9618-1187-2061-B434878427C1}"/>
              </a:ext>
            </a:extLst>
          </p:cNvPr>
          <p:cNvSpPr/>
          <p:nvPr/>
        </p:nvSpPr>
        <p:spPr>
          <a:xfrm>
            <a:off x="1927263" y="1192296"/>
            <a:ext cx="51847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Approach</a:t>
            </a:r>
            <a:endParaRPr lang="en-US" sz="4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DD5A10A-E567-1F53-6336-FBA4F756088C}"/>
              </a:ext>
            </a:extLst>
          </p:cNvPr>
          <p:cNvSpPr/>
          <p:nvPr/>
        </p:nvSpPr>
        <p:spPr>
          <a:xfrm>
            <a:off x="1927262" y="27127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3615E5C-4430-8511-ECC1-69AE5A1B10B6}"/>
              </a:ext>
            </a:extLst>
          </p:cNvPr>
          <p:cNvSpPr/>
          <p:nvPr/>
        </p:nvSpPr>
        <p:spPr>
          <a:xfrm>
            <a:off x="2095140" y="281295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0202CF1-3C95-CBAA-043B-7B0C376C6547}"/>
              </a:ext>
            </a:extLst>
          </p:cNvPr>
          <p:cNvSpPr/>
          <p:nvPr/>
        </p:nvSpPr>
        <p:spPr>
          <a:xfrm>
            <a:off x="2705097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Exploring Existing Technologies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2EDFBBD-264D-EEC0-E21B-A241BF54C396}"/>
              </a:ext>
            </a:extLst>
          </p:cNvPr>
          <p:cNvSpPr/>
          <p:nvPr/>
        </p:nvSpPr>
        <p:spPr>
          <a:xfrm>
            <a:off x="2705096" y="3208246"/>
            <a:ext cx="42545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Reviewing existing accessibility solutions like Tobii, </a:t>
            </a:r>
            <a:r>
              <a:rPr lang="en-GB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GazePointer</a:t>
            </a: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Whisper</a:t>
            </a:r>
            <a:endParaRPr lang="en-US" sz="18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0352B94D-F148-8321-F6ED-8730304B477B}"/>
              </a:ext>
            </a:extLst>
          </p:cNvPr>
          <p:cNvSpPr/>
          <p:nvPr/>
        </p:nvSpPr>
        <p:spPr>
          <a:xfrm>
            <a:off x="1927262" y="485842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3FF83EF-B66D-D690-0C89-0ADBE1BACEAB}"/>
              </a:ext>
            </a:extLst>
          </p:cNvPr>
          <p:cNvSpPr/>
          <p:nvPr/>
        </p:nvSpPr>
        <p:spPr>
          <a:xfrm>
            <a:off x="2095141" y="495867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F5DC3C5-FFA0-0703-EEE4-4BE5401FF38E}"/>
              </a:ext>
            </a:extLst>
          </p:cNvPr>
          <p:cNvSpPr/>
          <p:nvPr/>
        </p:nvSpPr>
        <p:spPr>
          <a:xfrm>
            <a:off x="2705098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Cost-Benefit Analysis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D148CB4-1A15-7BB3-0307-E9F3E6686855}"/>
              </a:ext>
            </a:extLst>
          </p:cNvPr>
          <p:cNvSpPr/>
          <p:nvPr/>
        </p:nvSpPr>
        <p:spPr>
          <a:xfrm>
            <a:off x="2705098" y="5353959"/>
            <a:ext cx="39488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technologies based on their cost versus capabilities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CD653601-5526-7D72-B656-7B6C8D0E8FE2}"/>
              </a:ext>
            </a:extLst>
          </p:cNvPr>
          <p:cNvSpPr/>
          <p:nvPr/>
        </p:nvSpPr>
        <p:spPr>
          <a:xfrm>
            <a:off x="8708108" y="485842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3322F00-E71A-5D6D-6AC2-D1E838A0F205}"/>
              </a:ext>
            </a:extLst>
          </p:cNvPr>
          <p:cNvSpPr/>
          <p:nvPr/>
        </p:nvSpPr>
        <p:spPr>
          <a:xfrm>
            <a:off x="8875986" y="495867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he-IL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45CACB6-1A12-B923-CC00-4A6809396D23}"/>
              </a:ext>
            </a:extLst>
          </p:cNvPr>
          <p:cNvSpPr/>
          <p:nvPr/>
        </p:nvSpPr>
        <p:spPr>
          <a:xfrm>
            <a:off x="9485943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Involvement in the Process</a:t>
            </a:r>
            <a:endParaRPr lang="en-US" sz="2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5ABAB59-6FE2-C675-E649-44A8E54F4D40}"/>
              </a:ext>
            </a:extLst>
          </p:cNvPr>
          <p:cNvSpPr/>
          <p:nvPr/>
        </p:nvSpPr>
        <p:spPr>
          <a:xfrm>
            <a:off x="9485942" y="5353959"/>
            <a:ext cx="408662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involvement of disabled users to ensure accessibility</a:t>
            </a:r>
            <a:endParaRPr lang="en-US" sz="185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2DA4560F-8895-EB77-FD90-D4C96DA75FE9}"/>
              </a:ext>
            </a:extLst>
          </p:cNvPr>
          <p:cNvSpPr/>
          <p:nvPr/>
        </p:nvSpPr>
        <p:spPr>
          <a:xfrm>
            <a:off x="8708108" y="27127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7030A0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F1284106-525E-D152-E4A0-E47A05B2525E}"/>
              </a:ext>
            </a:extLst>
          </p:cNvPr>
          <p:cNvSpPr/>
          <p:nvPr/>
        </p:nvSpPr>
        <p:spPr>
          <a:xfrm>
            <a:off x="8875986" y="281295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A1326D6D-8746-E45A-95A5-3F03FE9670B6}"/>
              </a:ext>
            </a:extLst>
          </p:cNvPr>
          <p:cNvSpPr/>
          <p:nvPr/>
        </p:nvSpPr>
        <p:spPr>
          <a:xfrm>
            <a:off x="9485943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Proof of Concept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8AD21268-1988-ECD5-486A-9A1FCA3A1D57}"/>
              </a:ext>
            </a:extLst>
          </p:cNvPr>
          <p:cNvSpPr/>
          <p:nvPr/>
        </p:nvSpPr>
        <p:spPr>
          <a:xfrm>
            <a:off x="9485942" y="3208246"/>
            <a:ext cx="40866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Performing a POC to validate that the algorithms, function as expected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492321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5BFFD-812D-ED68-EB5A-70BADEFB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C6ACB05B-5020-CE03-B1F5-804D59A8FCFE}"/>
              </a:ext>
            </a:extLst>
          </p:cNvPr>
          <p:cNvSpPr/>
          <p:nvPr/>
        </p:nvSpPr>
        <p:spPr>
          <a:xfrm>
            <a:off x="2750886" y="3040967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BCC59DF0-8CF7-EDCA-4A84-089D85D8B7DA}"/>
              </a:ext>
            </a:extLst>
          </p:cNvPr>
          <p:cNvSpPr/>
          <p:nvPr/>
        </p:nvSpPr>
        <p:spPr>
          <a:xfrm>
            <a:off x="7154527" y="3040967"/>
            <a:ext cx="4563431" cy="1552543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87D3E8BE-9A3C-6069-EC6A-98B1566FAB1B}"/>
              </a:ext>
            </a:extLst>
          </p:cNvPr>
          <p:cNvSpPr/>
          <p:nvPr/>
        </p:nvSpPr>
        <p:spPr>
          <a:xfrm>
            <a:off x="2750887" y="4850958"/>
            <a:ext cx="8967072" cy="1690586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AB8A650-8FB7-B88B-44BC-A4066B512A1A}"/>
              </a:ext>
            </a:extLst>
          </p:cNvPr>
          <p:cNvSpPr/>
          <p:nvPr/>
        </p:nvSpPr>
        <p:spPr>
          <a:xfrm>
            <a:off x="5616476" y="1457977"/>
            <a:ext cx="29114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Constraints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ECD91A7-46D9-3384-4ED6-51908ED94043}"/>
              </a:ext>
            </a:extLst>
          </p:cNvPr>
          <p:cNvSpPr/>
          <p:nvPr/>
        </p:nvSpPr>
        <p:spPr>
          <a:xfrm>
            <a:off x="3291415" y="3226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Basic hardware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FE99D36-0FDC-0F80-737B-3F2FD75E1000}"/>
              </a:ext>
            </a:extLst>
          </p:cNvPr>
          <p:cNvSpPr/>
          <p:nvPr/>
        </p:nvSpPr>
        <p:spPr>
          <a:xfrm>
            <a:off x="3291415" y="3722475"/>
            <a:ext cx="335280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 for regular cameras and microphones only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0B092FA-42FE-BBEF-6339-10EFEC13747E}"/>
              </a:ext>
            </a:extLst>
          </p:cNvPr>
          <p:cNvSpPr/>
          <p:nvPr/>
        </p:nvSpPr>
        <p:spPr>
          <a:xfrm>
            <a:off x="6970814" y="325328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147ACA7-2A4C-B1DE-ADFC-72360370DBE3}"/>
              </a:ext>
            </a:extLst>
          </p:cNvPr>
          <p:cNvSpPr/>
          <p:nvPr/>
        </p:nvSpPr>
        <p:spPr>
          <a:xfrm>
            <a:off x="7580771" y="3226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and resources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5A5E2243-7882-BFA7-DB9E-0D1852B0A839}"/>
              </a:ext>
            </a:extLst>
          </p:cNvPr>
          <p:cNvSpPr/>
          <p:nvPr/>
        </p:nvSpPr>
        <p:spPr>
          <a:xfrm>
            <a:off x="7580771" y="3648575"/>
            <a:ext cx="39488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of free and open-source tools due to budget constraints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0FCC5E7D-6806-9F98-5156-888B92488390}"/>
              </a:ext>
            </a:extLst>
          </p:cNvPr>
          <p:cNvSpPr/>
          <p:nvPr/>
        </p:nvSpPr>
        <p:spPr>
          <a:xfrm>
            <a:off x="3291415" y="50990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Accuracy and performance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382D2698-A92C-C0F6-28E0-44EA1813891F}"/>
              </a:ext>
            </a:extLst>
          </p:cNvPr>
          <p:cNvSpPr/>
          <p:nvPr/>
        </p:nvSpPr>
        <p:spPr>
          <a:xfrm>
            <a:off x="3291415" y="5594630"/>
            <a:ext cx="78700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requirement for 90% accuracy in eye tracking and speech recognition under varied conditions</a:t>
            </a:r>
            <a:endParaRPr lang="en-US" sz="18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26B323-4379-8169-1942-84AE95246922}"/>
              </a:ext>
            </a:extLst>
          </p:cNvPr>
          <p:cNvCxnSpPr>
            <a:cxnSpLocks/>
          </p:cNvCxnSpPr>
          <p:nvPr/>
        </p:nvCxnSpPr>
        <p:spPr>
          <a:xfrm>
            <a:off x="3217262" y="3625749"/>
            <a:ext cx="3309268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AAA4F2-3E3C-C182-6329-FB5226525B45}"/>
              </a:ext>
            </a:extLst>
          </p:cNvPr>
          <p:cNvCxnSpPr>
            <a:cxnSpLocks/>
          </p:cNvCxnSpPr>
          <p:nvPr/>
        </p:nvCxnSpPr>
        <p:spPr>
          <a:xfrm flipV="1">
            <a:off x="7580771" y="3578886"/>
            <a:ext cx="3712840" cy="12301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353AF7-8364-586D-3914-E6FF1FABBFDB}"/>
              </a:ext>
            </a:extLst>
          </p:cNvPr>
          <p:cNvCxnSpPr>
            <a:cxnSpLocks/>
          </p:cNvCxnSpPr>
          <p:nvPr/>
        </p:nvCxnSpPr>
        <p:spPr>
          <a:xfrm flipV="1">
            <a:off x="3270199" y="5462471"/>
            <a:ext cx="7891254" cy="21791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514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6BA2-3021-282A-7476-172371E68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C71D9EC-B802-6244-069B-5AF8D9F33045}"/>
              </a:ext>
            </a:extLst>
          </p:cNvPr>
          <p:cNvSpPr/>
          <p:nvPr/>
        </p:nvSpPr>
        <p:spPr>
          <a:xfrm>
            <a:off x="742831" y="2627233"/>
            <a:ext cx="4994315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endParaRPr lang="en-US" sz="39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18D46D1-15D5-4AA8-8393-C884B2516528}"/>
              </a:ext>
            </a:extLst>
          </p:cNvPr>
          <p:cNvSpPr/>
          <p:nvPr/>
        </p:nvSpPr>
        <p:spPr>
          <a:xfrm>
            <a:off x="742831" y="5913477"/>
            <a:ext cx="13144738" cy="22860"/>
          </a:xfrm>
          <a:prstGeom prst="roundRect">
            <a:avLst>
              <a:gd name="adj" fmla="val 1392776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08E2099-B853-496B-D2BF-3C7B22F92B9E}"/>
              </a:ext>
            </a:extLst>
          </p:cNvPr>
          <p:cNvSpPr/>
          <p:nvPr/>
        </p:nvSpPr>
        <p:spPr>
          <a:xfrm>
            <a:off x="2220291" y="5170647"/>
            <a:ext cx="22860" cy="742831"/>
          </a:xfrm>
          <a:prstGeom prst="roundRect">
            <a:avLst>
              <a:gd name="adj" fmla="val 1392776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8DA9174A-6CE6-1353-26F8-6928327BD95B}"/>
              </a:ext>
            </a:extLst>
          </p:cNvPr>
          <p:cNvSpPr/>
          <p:nvPr/>
        </p:nvSpPr>
        <p:spPr>
          <a:xfrm>
            <a:off x="1993001" y="5674638"/>
            <a:ext cx="477560" cy="477560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1C51F3C-4708-B56F-7C80-5D306EF62E00}"/>
              </a:ext>
            </a:extLst>
          </p:cNvPr>
          <p:cNvSpPr/>
          <p:nvPr/>
        </p:nvSpPr>
        <p:spPr>
          <a:xfrm>
            <a:off x="2141829" y="5763578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E1A318E-ED27-4FDA-923E-A72626AC0F7F}"/>
              </a:ext>
            </a:extLst>
          </p:cNvPr>
          <p:cNvSpPr/>
          <p:nvPr/>
        </p:nvSpPr>
        <p:spPr>
          <a:xfrm>
            <a:off x="5580644" y="5913418"/>
            <a:ext cx="22860" cy="742831"/>
          </a:xfrm>
          <a:prstGeom prst="roundRect">
            <a:avLst>
              <a:gd name="adj" fmla="val 1392776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4C352692-108D-8546-E836-7CE80BD11976}"/>
              </a:ext>
            </a:extLst>
          </p:cNvPr>
          <p:cNvSpPr/>
          <p:nvPr/>
        </p:nvSpPr>
        <p:spPr>
          <a:xfrm>
            <a:off x="5353354" y="5674697"/>
            <a:ext cx="477560" cy="477560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EA02E95-D098-782A-852B-E33D6B4BD3C4}"/>
              </a:ext>
            </a:extLst>
          </p:cNvPr>
          <p:cNvSpPr/>
          <p:nvPr/>
        </p:nvSpPr>
        <p:spPr>
          <a:xfrm>
            <a:off x="5502182" y="5763637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37A6D34-BD04-020E-E3C0-9B10A4432B4F}"/>
              </a:ext>
            </a:extLst>
          </p:cNvPr>
          <p:cNvSpPr/>
          <p:nvPr/>
        </p:nvSpPr>
        <p:spPr>
          <a:xfrm>
            <a:off x="4343585" y="6868597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</a:t>
            </a:r>
            <a:endParaRPr lang="en-US" sz="19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94E1D103-33E6-B3EF-B66E-E541E4E3A3C5}"/>
              </a:ext>
            </a:extLst>
          </p:cNvPr>
          <p:cNvSpPr/>
          <p:nvPr/>
        </p:nvSpPr>
        <p:spPr>
          <a:xfrm>
            <a:off x="4137465" y="7179155"/>
            <a:ext cx="2932078" cy="650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GB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UI prototypes </a:t>
            </a:r>
            <a:endParaRPr lang="en-US" sz="16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FB50F1FB-DC11-A410-14FB-A955BA6C5E1A}"/>
              </a:ext>
            </a:extLst>
          </p:cNvPr>
          <p:cNvSpPr/>
          <p:nvPr/>
        </p:nvSpPr>
        <p:spPr>
          <a:xfrm>
            <a:off x="8716539" y="5170706"/>
            <a:ext cx="22860" cy="742831"/>
          </a:xfrm>
          <a:prstGeom prst="roundRect">
            <a:avLst>
              <a:gd name="adj" fmla="val 1392776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71C103A2-A34B-A058-AA8E-1B97F7027D75}"/>
              </a:ext>
            </a:extLst>
          </p:cNvPr>
          <p:cNvSpPr/>
          <p:nvPr/>
        </p:nvSpPr>
        <p:spPr>
          <a:xfrm>
            <a:off x="8489249" y="5674697"/>
            <a:ext cx="477560" cy="477560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F868DCC3-54EF-A9D5-A912-60436E76469B}"/>
              </a:ext>
            </a:extLst>
          </p:cNvPr>
          <p:cNvSpPr/>
          <p:nvPr/>
        </p:nvSpPr>
        <p:spPr>
          <a:xfrm>
            <a:off x="8638077" y="5763637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E815FF29-6F64-47AB-F33E-11EBFAAD465E}"/>
              </a:ext>
            </a:extLst>
          </p:cNvPr>
          <p:cNvSpPr/>
          <p:nvPr/>
        </p:nvSpPr>
        <p:spPr>
          <a:xfrm>
            <a:off x="7361846" y="4331851"/>
            <a:ext cx="2732484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</a:t>
            </a:r>
            <a:endParaRPr lang="en-US" sz="19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0320BF7-2482-6B72-FDFA-A5025E098278}"/>
              </a:ext>
            </a:extLst>
          </p:cNvPr>
          <p:cNvSpPr/>
          <p:nvPr/>
        </p:nvSpPr>
        <p:spPr>
          <a:xfrm>
            <a:off x="7251058" y="4625683"/>
            <a:ext cx="2930962" cy="393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GB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core features</a:t>
            </a:r>
            <a:endParaRPr lang="en-US" sz="1650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3E7107EE-8C3A-2BC1-9A2A-681B7E98C1A6}"/>
              </a:ext>
            </a:extLst>
          </p:cNvPr>
          <p:cNvSpPr/>
          <p:nvPr/>
        </p:nvSpPr>
        <p:spPr>
          <a:xfrm>
            <a:off x="11945064" y="5913418"/>
            <a:ext cx="22860" cy="742831"/>
          </a:xfrm>
          <a:prstGeom prst="roundRect">
            <a:avLst>
              <a:gd name="adj" fmla="val 139277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/>
          <a:lstStyle/>
          <a:p>
            <a:endParaRPr lang="en-IL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5732F887-C6A1-FAB0-8401-622E610D5EEE}"/>
              </a:ext>
            </a:extLst>
          </p:cNvPr>
          <p:cNvSpPr/>
          <p:nvPr/>
        </p:nvSpPr>
        <p:spPr>
          <a:xfrm>
            <a:off x="11717774" y="5674697"/>
            <a:ext cx="477560" cy="477560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7030A0"/>
            </a:solidFill>
            <a:prstDash val="solid"/>
          </a:ln>
        </p:spPr>
        <p:txBody>
          <a:bodyPr/>
          <a:lstStyle/>
          <a:p>
            <a:endParaRPr lang="en-IL">
              <a:solidFill>
                <a:srgbClr val="7030A0"/>
              </a:solidFill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961A6502-5BDA-4D40-3D28-1604F5F71563}"/>
              </a:ext>
            </a:extLst>
          </p:cNvPr>
          <p:cNvSpPr/>
          <p:nvPr/>
        </p:nvSpPr>
        <p:spPr>
          <a:xfrm>
            <a:off x="11866602" y="5763637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</a:rPr>
              <a:t>4</a:t>
            </a:r>
            <a:endParaRPr lang="en-US" sz="2350" dirty="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6D044C8A-D8C2-1C3F-A5F3-6C6DF1FB802D}"/>
              </a:ext>
            </a:extLst>
          </p:cNvPr>
          <p:cNvSpPr/>
          <p:nvPr/>
        </p:nvSpPr>
        <p:spPr>
          <a:xfrm>
            <a:off x="10708005" y="6868597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</a:t>
            </a:r>
            <a:endParaRPr lang="en-US" sz="1950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FE6ACD03-1613-957A-E677-3C44C847A28B}"/>
              </a:ext>
            </a:extLst>
          </p:cNvPr>
          <p:cNvSpPr/>
          <p:nvPr/>
        </p:nvSpPr>
        <p:spPr>
          <a:xfrm>
            <a:off x="8845629" y="7281877"/>
            <a:ext cx="604194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GB" sz="1650" dirty="0">
                <a:solidFill>
                  <a:srgbClr val="00002E"/>
                </a:solidFill>
                <a:latin typeface="PT Sans" pitchFamily="34" charset="0"/>
              </a:rPr>
              <a:t>Perform different tests</a:t>
            </a:r>
            <a:endParaRPr lang="en-US" sz="165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BEF3D6BB-103F-4B39-77E2-2471688C1350}"/>
              </a:ext>
            </a:extLst>
          </p:cNvPr>
          <p:cNvSpPr/>
          <p:nvPr/>
        </p:nvSpPr>
        <p:spPr>
          <a:xfrm>
            <a:off x="1325173" y="4362081"/>
            <a:ext cx="189781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Requirements </a:t>
            </a:r>
            <a:endParaRPr lang="en-US" sz="2200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BBC008B3-A129-9373-3980-53307EA5A816}"/>
              </a:ext>
            </a:extLst>
          </p:cNvPr>
          <p:cNvSpPr/>
          <p:nvPr/>
        </p:nvSpPr>
        <p:spPr>
          <a:xfrm>
            <a:off x="76928" y="4722079"/>
            <a:ext cx="4254503" cy="312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user needs</a:t>
            </a:r>
            <a:endParaRPr lang="en-US" sz="1850" dirty="0"/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1AF88480-8C32-924A-B028-106AC49180AD}"/>
              </a:ext>
            </a:extLst>
          </p:cNvPr>
          <p:cNvSpPr/>
          <p:nvPr/>
        </p:nvSpPr>
        <p:spPr>
          <a:xfrm>
            <a:off x="836599" y="3112858"/>
            <a:ext cx="4994315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Engineering Development Process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196A8D-914C-7B0B-B4B4-8B78FA884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F3F3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6" b="41560"/>
          <a:stretch/>
        </p:blipFill>
        <p:spPr bwMode="auto">
          <a:xfrm>
            <a:off x="-1181233" y="-497704"/>
            <a:ext cx="17055081" cy="34090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7070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E37A-BF1F-0B72-EF20-1592069A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CA2E4C5-6C7E-52A2-61A7-12DCBEE2C0C7}"/>
              </a:ext>
            </a:extLst>
          </p:cNvPr>
          <p:cNvSpPr/>
          <p:nvPr/>
        </p:nvSpPr>
        <p:spPr>
          <a:xfrm>
            <a:off x="837724" y="710803"/>
            <a:ext cx="71488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 Logic Overview</a:t>
            </a:r>
            <a:endParaRPr lang="en-US" sz="44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DE212BF-0ACE-A937-1C61-50CDBFB79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09" y="1773792"/>
            <a:ext cx="718065" cy="114896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341BD72-890A-6CA4-F91C-5168DED7C462}"/>
              </a:ext>
            </a:extLst>
          </p:cNvPr>
          <p:cNvSpPr/>
          <p:nvPr/>
        </p:nvSpPr>
        <p:spPr>
          <a:xfrm>
            <a:off x="2393513" y="18371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B58D196-61E0-E159-B959-2E7D395D6821}"/>
              </a:ext>
            </a:extLst>
          </p:cNvPr>
          <p:cNvSpPr/>
          <p:nvPr/>
        </p:nvSpPr>
        <p:spPr>
          <a:xfrm>
            <a:off x="2398434" y="215318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player receives stimuli via eye-tracking or voice</a:t>
            </a:r>
            <a:endParaRPr lang="en-US" sz="18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B671C9BA-D3A3-80EB-0289-E8897FCAB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512" y="2909712"/>
            <a:ext cx="718065" cy="114896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319C13D3-4375-5F16-83EC-EA66123ADF4F}"/>
              </a:ext>
            </a:extLst>
          </p:cNvPr>
          <p:cNvSpPr/>
          <p:nvPr/>
        </p:nvSpPr>
        <p:spPr>
          <a:xfrm>
            <a:off x="4025916" y="3022139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64671D7-011F-4A24-F0BA-2AB0C53286DA}"/>
              </a:ext>
            </a:extLst>
          </p:cNvPr>
          <p:cNvSpPr/>
          <p:nvPr/>
        </p:nvSpPr>
        <p:spPr>
          <a:xfrm>
            <a:off x="4025915" y="332539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interprets the input and performs</a:t>
            </a:r>
            <a:endParaRPr lang="en-US" sz="18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1BE9C6F8-BDC7-B150-6994-9130DB93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915" y="4104239"/>
            <a:ext cx="718065" cy="1148961"/>
          </a:xfrm>
          <a:prstGeom prst="rect">
            <a:avLst/>
          </a:prstGeom>
        </p:spPr>
      </p:pic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28987E11-05D9-D28D-A09D-A5F0C5D4C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74" y="6543462"/>
            <a:ext cx="718065" cy="1148961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B7FA3E96-D136-8841-67B3-21255E92E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987" y="5284053"/>
            <a:ext cx="718065" cy="1148961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51C506F8-4F99-447C-46E2-D30F74B184C0}"/>
              </a:ext>
            </a:extLst>
          </p:cNvPr>
          <p:cNvSpPr/>
          <p:nvPr/>
        </p:nvSpPr>
        <p:spPr>
          <a:xfrm>
            <a:off x="5939127" y="5708693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he-IL" sz="1850" dirty="0">
                <a:solidFill>
                  <a:srgbClr val="00002E"/>
                </a:solidFill>
                <a:highlight>
                  <a:srgbClr val="F3F3FF"/>
                </a:highlight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50" dirty="0">
              <a:highlight>
                <a:srgbClr val="F3F3FF"/>
              </a:highlight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4CFCA838-3547-077E-F82C-1C1D0DB89A09}"/>
              </a:ext>
            </a:extLst>
          </p:cNvPr>
          <p:cNvSpPr/>
          <p:nvPr/>
        </p:nvSpPr>
        <p:spPr>
          <a:xfrm>
            <a:off x="7517114" y="6968102"/>
            <a:ext cx="1797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he-IL" sz="1850" dirty="0">
                <a:solidFill>
                  <a:srgbClr val="00002E"/>
                </a:solidFill>
                <a:highlight>
                  <a:srgbClr val="F3F3FF"/>
                </a:highlight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50" dirty="0">
              <a:highlight>
                <a:srgbClr val="F3F3FF"/>
              </a:highlight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43960CC9-7029-EBBF-35C6-E71BFDA1D80A}"/>
              </a:ext>
            </a:extLst>
          </p:cNvPr>
          <p:cNvSpPr/>
          <p:nvPr/>
        </p:nvSpPr>
        <p:spPr>
          <a:xfrm>
            <a:off x="5636121" y="4206129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5B48D318-2624-07F7-B478-2CF2833F408E}"/>
              </a:ext>
            </a:extLst>
          </p:cNvPr>
          <p:cNvSpPr/>
          <p:nvPr/>
        </p:nvSpPr>
        <p:spPr>
          <a:xfrm>
            <a:off x="5669987" y="447035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responds accordingly</a:t>
            </a:r>
            <a:r>
              <a:rPr lang="he-IL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7C0BE006-4502-E1FB-D75A-5ABCD52D6F4F}"/>
              </a:ext>
            </a:extLst>
          </p:cNvPr>
          <p:cNvSpPr/>
          <p:nvPr/>
        </p:nvSpPr>
        <p:spPr>
          <a:xfrm>
            <a:off x="7247974" y="5304123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Progression</a:t>
            </a:r>
            <a:endParaRPr lang="en-US" sz="22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8501E569-124C-664F-5D86-0AD773C48697}"/>
              </a:ext>
            </a:extLst>
          </p:cNvPr>
          <p:cNvSpPr/>
          <p:nvPr/>
        </p:nvSpPr>
        <p:spPr>
          <a:xfrm>
            <a:off x="7247974" y="56724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Correct answers advance, incorrect ones require a retry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C04A4B2-DA00-EC37-8BA1-9BA6DE883166}"/>
              </a:ext>
            </a:extLst>
          </p:cNvPr>
          <p:cNvSpPr/>
          <p:nvPr/>
        </p:nvSpPr>
        <p:spPr>
          <a:xfrm>
            <a:off x="8825961" y="6686963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Completion</a:t>
            </a:r>
            <a:endParaRPr lang="en-US" sz="22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AE0D9C77-F6F4-A164-AF99-E58D61ADDFFE}"/>
              </a:ext>
            </a:extLst>
          </p:cNvPr>
          <p:cNvSpPr/>
          <p:nvPr/>
        </p:nvSpPr>
        <p:spPr>
          <a:xfrm>
            <a:off x="8859827" y="701891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Solve all puzzles to finish the game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</p:txBody>
      </p:sp>
      <p:pic>
        <p:nvPicPr>
          <p:cNvPr id="27" name="Picture 26" descr="A video game controller in the sky&#10;&#10;AI-generated content may be incorrect.">
            <a:extLst>
              <a:ext uri="{FF2B5EF4-FFF2-40B4-BE49-F238E27FC236}">
                <a16:creationId xmlns:a16="http://schemas.microsoft.com/office/drawing/2014/main" id="{C14F5E4B-9BDD-E76F-2FA2-9B7720CD4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990" y="-2054661"/>
            <a:ext cx="11582400" cy="792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879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24CF-5C2B-BB6D-D933-A0E7F3F4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0A21629-50AA-B134-9DBF-75D2270727DB}"/>
              </a:ext>
            </a:extLst>
          </p:cNvPr>
          <p:cNvSpPr/>
          <p:nvPr/>
        </p:nvSpPr>
        <p:spPr>
          <a:xfrm>
            <a:off x="1376636" y="1178637"/>
            <a:ext cx="11707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Processing</a:t>
            </a:r>
            <a:r>
              <a:rPr lang="he-IL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,</a:t>
            </a: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Flow of Process and Interfaces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34C8D45-EC89-BB0C-A890-1348BCBBF002}"/>
              </a:ext>
            </a:extLst>
          </p:cNvPr>
          <p:cNvSpPr/>
          <p:nvPr/>
        </p:nvSpPr>
        <p:spPr>
          <a:xfrm>
            <a:off x="1780382" y="254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Sequential Process Execution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932DCB7-0439-8BE8-41BB-7BF4B397BB8E}"/>
              </a:ext>
            </a:extLst>
          </p:cNvPr>
          <p:cNvSpPr/>
          <p:nvPr/>
        </p:nvSpPr>
        <p:spPr>
          <a:xfrm>
            <a:off x="1791448" y="2909348"/>
            <a:ext cx="617365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Puzzle solving and room unlocking executed in sequence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5B28686-E45C-3F09-00EF-D21ABE50069A}"/>
              </a:ext>
            </a:extLst>
          </p:cNvPr>
          <p:cNvSpPr/>
          <p:nvPr/>
        </p:nvSpPr>
        <p:spPr>
          <a:xfrm>
            <a:off x="5707246" y="255233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E77DE22-51C0-FB90-B380-932E482DCC60}"/>
              </a:ext>
            </a:extLst>
          </p:cNvPr>
          <p:cNvSpPr/>
          <p:nvPr/>
        </p:nvSpPr>
        <p:spPr>
          <a:xfrm>
            <a:off x="1791448" y="35546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Input Processing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69A21F0-5CFE-40F5-BBDF-8F59953484C1}"/>
              </a:ext>
            </a:extLst>
          </p:cNvPr>
          <p:cNvSpPr/>
          <p:nvPr/>
        </p:nvSpPr>
        <p:spPr>
          <a:xfrm>
            <a:off x="1791448" y="3942395"/>
            <a:ext cx="5819028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Processes gaze and voice commands as they occur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B697CE24-E2D2-A244-E9E9-B2E1CA4A57AF}"/>
              </a:ext>
            </a:extLst>
          </p:cNvPr>
          <p:cNvSpPr/>
          <p:nvPr/>
        </p:nvSpPr>
        <p:spPr>
          <a:xfrm>
            <a:off x="1780381" y="4536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Event-Driven Triggers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2D8935B4-8AC4-C6A7-0442-6CD85F122575}"/>
              </a:ext>
            </a:extLst>
          </p:cNvPr>
          <p:cNvSpPr/>
          <p:nvPr/>
        </p:nvSpPr>
        <p:spPr>
          <a:xfrm>
            <a:off x="1780381" y="4913939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Actions like puzzle solving or hint requests triggered by events</a:t>
            </a:r>
            <a:endParaRPr lang="en-US" sz="1850" dirty="0"/>
          </a:p>
        </p:txBody>
      </p:sp>
      <p:sp>
        <p:nvSpPr>
          <p:cNvPr id="4" name="Text 7">
            <a:extLst>
              <a:ext uri="{FF2B5EF4-FFF2-40B4-BE49-F238E27FC236}">
                <a16:creationId xmlns:a16="http://schemas.microsoft.com/office/drawing/2014/main" id="{1E5EF01F-7957-EF73-E049-C4E211C40F62}"/>
              </a:ext>
            </a:extLst>
          </p:cNvPr>
          <p:cNvSpPr/>
          <p:nvPr/>
        </p:nvSpPr>
        <p:spPr>
          <a:xfrm>
            <a:off x="1791448" y="5500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Feedback Loop for Errors</a:t>
            </a:r>
            <a:endParaRPr lang="en-US" sz="220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DF72392C-4895-FEA2-4F95-3C8CCE828E7E}"/>
              </a:ext>
            </a:extLst>
          </p:cNvPr>
          <p:cNvSpPr/>
          <p:nvPr/>
        </p:nvSpPr>
        <p:spPr>
          <a:xfrm>
            <a:off x="1791447" y="5888703"/>
            <a:ext cx="6857253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Error handling with retries to ensure smoother gameplay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C986C457-863E-2E58-BAF7-925863C33B5E}"/>
              </a:ext>
            </a:extLst>
          </p:cNvPr>
          <p:cNvSpPr/>
          <p:nvPr/>
        </p:nvSpPr>
        <p:spPr>
          <a:xfrm>
            <a:off x="1780381" y="64832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C3063A99-6954-DEBC-72A1-B04EBEEF15C5}"/>
              </a:ext>
            </a:extLst>
          </p:cNvPr>
          <p:cNvSpPr/>
          <p:nvPr/>
        </p:nvSpPr>
        <p:spPr>
          <a:xfrm>
            <a:off x="1780381" y="6860247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Context-aware AI offers hints and suggestions based on player actions</a:t>
            </a:r>
            <a:endParaRPr lang="en-US" sz="1850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D871448-C65E-DB84-8093-86F8C24FFD16}"/>
              </a:ext>
            </a:extLst>
          </p:cNvPr>
          <p:cNvSpPr/>
          <p:nvPr/>
        </p:nvSpPr>
        <p:spPr>
          <a:xfrm>
            <a:off x="1330869" y="2540466"/>
            <a:ext cx="319080" cy="35194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3326FB8F-B721-5E77-2293-2341DC7A922E}"/>
              </a:ext>
            </a:extLst>
          </p:cNvPr>
          <p:cNvSpPr/>
          <p:nvPr/>
        </p:nvSpPr>
        <p:spPr>
          <a:xfrm>
            <a:off x="1301761" y="3558237"/>
            <a:ext cx="319080" cy="35194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ACF57CA7-6BF0-5F1F-C9FE-DF2690936001}"/>
              </a:ext>
            </a:extLst>
          </p:cNvPr>
          <p:cNvSpPr/>
          <p:nvPr/>
        </p:nvSpPr>
        <p:spPr>
          <a:xfrm>
            <a:off x="1301761" y="4536931"/>
            <a:ext cx="319080" cy="351949"/>
          </a:xfrm>
          <a:prstGeom prst="mathMultiply">
            <a:avLst/>
          </a:prstGeom>
          <a:solidFill>
            <a:srgbClr val="080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78AB5E3-EE93-DBD3-CD46-60EF24EF5BAD}"/>
              </a:ext>
            </a:extLst>
          </p:cNvPr>
          <p:cNvSpPr/>
          <p:nvPr/>
        </p:nvSpPr>
        <p:spPr>
          <a:xfrm>
            <a:off x="1309177" y="5500931"/>
            <a:ext cx="319080" cy="351949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8C28A4A6-6EB7-E3CC-CD4B-FFE557A35629}"/>
              </a:ext>
            </a:extLst>
          </p:cNvPr>
          <p:cNvSpPr/>
          <p:nvPr/>
        </p:nvSpPr>
        <p:spPr>
          <a:xfrm>
            <a:off x="1335904" y="6464931"/>
            <a:ext cx="319080" cy="35194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43020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CE4CB-C40C-E124-DC7C-F5370E22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3188A6-AD9C-FF46-1DAF-331ABA068AC1}"/>
              </a:ext>
            </a:extLst>
          </p:cNvPr>
          <p:cNvSpPr/>
          <p:nvPr/>
        </p:nvSpPr>
        <p:spPr>
          <a:xfrm>
            <a:off x="1376636" y="1178637"/>
            <a:ext cx="11707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Architecture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AA2F266-47B1-9C5D-755E-13C611C74221}"/>
              </a:ext>
            </a:extLst>
          </p:cNvPr>
          <p:cNvSpPr/>
          <p:nvPr/>
        </p:nvSpPr>
        <p:spPr>
          <a:xfrm>
            <a:off x="1780382" y="254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Object-Oriented Design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0A72C06-BDB9-6FEC-536B-02CBB16D6472}"/>
              </a:ext>
            </a:extLst>
          </p:cNvPr>
          <p:cNvSpPr/>
          <p:nvPr/>
        </p:nvSpPr>
        <p:spPr>
          <a:xfrm>
            <a:off x="1791448" y="2909348"/>
            <a:ext cx="617365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Modular structure with classes for Game, Player, Puzzle, etc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400609A-28EE-EB8F-6C1A-7F408DA19BAC}"/>
              </a:ext>
            </a:extLst>
          </p:cNvPr>
          <p:cNvSpPr/>
          <p:nvPr/>
        </p:nvSpPr>
        <p:spPr>
          <a:xfrm>
            <a:off x="5707246" y="255233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F9F0850-A4DC-343A-1BF8-2A5E5B1C6FBF}"/>
              </a:ext>
            </a:extLst>
          </p:cNvPr>
          <p:cNvSpPr/>
          <p:nvPr/>
        </p:nvSpPr>
        <p:spPr>
          <a:xfrm>
            <a:off x="1791448" y="35546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Modular Components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86CBA72-962F-A7F1-3CB8-7A60F84B430D}"/>
              </a:ext>
            </a:extLst>
          </p:cNvPr>
          <p:cNvSpPr/>
          <p:nvPr/>
        </p:nvSpPr>
        <p:spPr>
          <a:xfrm>
            <a:off x="1791448" y="3942395"/>
            <a:ext cx="5034562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Separate components for each game functionality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C8F34669-F49A-2443-F360-171B3EAD0EE5}"/>
              </a:ext>
            </a:extLst>
          </p:cNvPr>
          <p:cNvSpPr/>
          <p:nvPr/>
        </p:nvSpPr>
        <p:spPr>
          <a:xfrm>
            <a:off x="1780381" y="4536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Centralized Game Controller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0415658A-08AF-86BD-77C2-844884C2ACC8}"/>
              </a:ext>
            </a:extLst>
          </p:cNvPr>
          <p:cNvSpPr/>
          <p:nvPr/>
        </p:nvSpPr>
        <p:spPr>
          <a:xfrm>
            <a:off x="1780381" y="4913939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overall game state and player progress</a:t>
            </a:r>
            <a:endParaRPr lang="en-US" sz="1850" dirty="0"/>
          </a:p>
        </p:txBody>
      </p:sp>
      <p:sp>
        <p:nvSpPr>
          <p:cNvPr id="4" name="Text 7">
            <a:extLst>
              <a:ext uri="{FF2B5EF4-FFF2-40B4-BE49-F238E27FC236}">
                <a16:creationId xmlns:a16="http://schemas.microsoft.com/office/drawing/2014/main" id="{16910720-7866-2186-E4DC-B0890B931628}"/>
              </a:ext>
            </a:extLst>
          </p:cNvPr>
          <p:cNvSpPr/>
          <p:nvPr/>
        </p:nvSpPr>
        <p:spPr>
          <a:xfrm>
            <a:off x="1791448" y="5500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B016A182-40F6-6EB9-60E3-EE0785C3898F}"/>
              </a:ext>
            </a:extLst>
          </p:cNvPr>
          <p:cNvSpPr/>
          <p:nvPr/>
        </p:nvSpPr>
        <p:spPr>
          <a:xfrm>
            <a:off x="1791447" y="5888703"/>
            <a:ext cx="7521886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Flexible storage via JSON and SQLite for game state and player data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BEF73BFC-46AD-6E1C-508B-9EFF131C2C24}"/>
              </a:ext>
            </a:extLst>
          </p:cNvPr>
          <p:cNvSpPr/>
          <p:nvPr/>
        </p:nvSpPr>
        <p:spPr>
          <a:xfrm>
            <a:off x="1780381" y="64832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39CFEF48-C3EC-1B42-F8B2-8CD87BFBC192}"/>
              </a:ext>
            </a:extLst>
          </p:cNvPr>
          <p:cNvSpPr/>
          <p:nvPr/>
        </p:nvSpPr>
        <p:spPr>
          <a:xfrm>
            <a:off x="1780381" y="6860247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functionality across various systems and configurations</a:t>
            </a:r>
            <a:endParaRPr lang="en-US" sz="1850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B68FC28-1AE3-A017-C8B9-02CBA2B7D09B}"/>
              </a:ext>
            </a:extLst>
          </p:cNvPr>
          <p:cNvSpPr/>
          <p:nvPr/>
        </p:nvSpPr>
        <p:spPr>
          <a:xfrm>
            <a:off x="1330869" y="2540466"/>
            <a:ext cx="319080" cy="35194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B1A5F998-5708-3A0E-60B6-132AD8310F86}"/>
              </a:ext>
            </a:extLst>
          </p:cNvPr>
          <p:cNvSpPr/>
          <p:nvPr/>
        </p:nvSpPr>
        <p:spPr>
          <a:xfrm>
            <a:off x="1301761" y="3558237"/>
            <a:ext cx="319080" cy="35194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FBE7A279-4782-AF96-656A-7F3D683A80F1}"/>
              </a:ext>
            </a:extLst>
          </p:cNvPr>
          <p:cNvSpPr/>
          <p:nvPr/>
        </p:nvSpPr>
        <p:spPr>
          <a:xfrm>
            <a:off x="1301761" y="4536931"/>
            <a:ext cx="319080" cy="351949"/>
          </a:xfrm>
          <a:prstGeom prst="mathMultiply">
            <a:avLst/>
          </a:prstGeom>
          <a:solidFill>
            <a:srgbClr val="080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BCC287D-3F97-6A64-AAFD-F4036D336215}"/>
              </a:ext>
            </a:extLst>
          </p:cNvPr>
          <p:cNvSpPr/>
          <p:nvPr/>
        </p:nvSpPr>
        <p:spPr>
          <a:xfrm>
            <a:off x="1309177" y="5500931"/>
            <a:ext cx="319080" cy="351949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9D718A1-AD69-F2EA-169D-0DC8C053F829}"/>
              </a:ext>
            </a:extLst>
          </p:cNvPr>
          <p:cNvSpPr/>
          <p:nvPr/>
        </p:nvSpPr>
        <p:spPr>
          <a:xfrm>
            <a:off x="1335904" y="6464931"/>
            <a:ext cx="319080" cy="35194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A8BEA3-C522-517B-7917-A473D99B0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3F2FE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64" y="0"/>
            <a:ext cx="6400800" cy="8229600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127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142A7-1D3F-1C58-AE2A-29281103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E9CD568-ECCB-48AE-DE7C-7222212D2A9D}"/>
              </a:ext>
            </a:extLst>
          </p:cNvPr>
          <p:cNvSpPr/>
          <p:nvPr/>
        </p:nvSpPr>
        <p:spPr>
          <a:xfrm>
            <a:off x="1376636" y="1178637"/>
            <a:ext cx="11707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Structure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93CB6E2-3E38-0C91-7EA5-BFA32FDC9DE3}"/>
              </a:ext>
            </a:extLst>
          </p:cNvPr>
          <p:cNvSpPr/>
          <p:nvPr/>
        </p:nvSpPr>
        <p:spPr>
          <a:xfrm>
            <a:off x="1780382" y="254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JSON for Progress and States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379728D-200C-B1B3-FBDA-012584DC36AE}"/>
              </a:ext>
            </a:extLst>
          </p:cNvPr>
          <p:cNvSpPr/>
          <p:nvPr/>
        </p:nvSpPr>
        <p:spPr>
          <a:xfrm>
            <a:off x="1791448" y="2909348"/>
            <a:ext cx="73186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Stores game progress and puzzle states in a structured format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EE4B216-2000-28A6-3187-A5DED4C328B8}"/>
              </a:ext>
            </a:extLst>
          </p:cNvPr>
          <p:cNvSpPr/>
          <p:nvPr/>
        </p:nvSpPr>
        <p:spPr>
          <a:xfrm>
            <a:off x="5707246" y="255233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594A8EA-928D-0B6A-6910-D69929995AE6}"/>
              </a:ext>
            </a:extLst>
          </p:cNvPr>
          <p:cNvSpPr/>
          <p:nvPr/>
        </p:nvSpPr>
        <p:spPr>
          <a:xfrm>
            <a:off x="1791448" y="35546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SQLite for Player Data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FF5DCCF-45E0-1619-BDC8-75779D2D326A}"/>
              </a:ext>
            </a:extLst>
          </p:cNvPr>
          <p:cNvSpPr/>
          <p:nvPr/>
        </p:nvSpPr>
        <p:spPr>
          <a:xfrm>
            <a:off x="1791448" y="3942395"/>
            <a:ext cx="7318684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 real-time data management for player stats and progress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840F4A19-9C2E-7AC3-9BFB-F0348945F8C0}"/>
              </a:ext>
            </a:extLst>
          </p:cNvPr>
          <p:cNvSpPr/>
          <p:nvPr/>
        </p:nvSpPr>
        <p:spPr>
          <a:xfrm>
            <a:off x="1780381" y="4536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Queue-Based Systems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2B9751B0-9A47-5D87-A406-13CFF04347DD}"/>
              </a:ext>
            </a:extLst>
          </p:cNvPr>
          <p:cNvSpPr/>
          <p:nvPr/>
        </p:nvSpPr>
        <p:spPr>
          <a:xfrm>
            <a:off x="1780381" y="4913939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concurrent input from gaze and voice commands</a:t>
            </a:r>
            <a:endParaRPr lang="en-US" sz="1850" dirty="0"/>
          </a:p>
        </p:txBody>
      </p:sp>
      <p:sp>
        <p:nvSpPr>
          <p:cNvPr id="4" name="Text 7">
            <a:extLst>
              <a:ext uri="{FF2B5EF4-FFF2-40B4-BE49-F238E27FC236}">
                <a16:creationId xmlns:a16="http://schemas.microsoft.com/office/drawing/2014/main" id="{55504E85-88AF-1E61-A7FF-3D4D25A68E58}"/>
              </a:ext>
            </a:extLst>
          </p:cNvPr>
          <p:cNvSpPr/>
          <p:nvPr/>
        </p:nvSpPr>
        <p:spPr>
          <a:xfrm>
            <a:off x="1791448" y="5500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Lightweight Structures</a:t>
            </a:r>
            <a:endParaRPr lang="en-US" sz="220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8FF5F4C0-BF95-A9F0-C3DB-C3B2CC78C1E7}"/>
              </a:ext>
            </a:extLst>
          </p:cNvPr>
          <p:cNvSpPr/>
          <p:nvPr/>
        </p:nvSpPr>
        <p:spPr>
          <a:xfrm>
            <a:off x="1791447" y="5888703"/>
            <a:ext cx="7521886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Optimized for memory usage to support smooth performance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4BF5B470-9301-E69C-2C43-B693A4B159D2}"/>
              </a:ext>
            </a:extLst>
          </p:cNvPr>
          <p:cNvSpPr/>
          <p:nvPr/>
        </p:nvSpPr>
        <p:spPr>
          <a:xfrm>
            <a:off x="1780381" y="64832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D3C6FDFD-8915-AD3A-42DA-07908ACED208}"/>
              </a:ext>
            </a:extLst>
          </p:cNvPr>
          <p:cNvSpPr/>
          <p:nvPr/>
        </p:nvSpPr>
        <p:spPr>
          <a:xfrm>
            <a:off x="1780381" y="6860247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consistent synchronization across the game systems</a:t>
            </a:r>
            <a:endParaRPr lang="en-US" sz="1850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D2921D7F-E1C5-6530-3D74-CE63E79FD5FD}"/>
              </a:ext>
            </a:extLst>
          </p:cNvPr>
          <p:cNvSpPr/>
          <p:nvPr/>
        </p:nvSpPr>
        <p:spPr>
          <a:xfrm>
            <a:off x="1330869" y="2540466"/>
            <a:ext cx="319080" cy="35194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DD24C7-004B-D58A-1119-F102E47543D3}"/>
              </a:ext>
            </a:extLst>
          </p:cNvPr>
          <p:cNvSpPr/>
          <p:nvPr/>
        </p:nvSpPr>
        <p:spPr>
          <a:xfrm>
            <a:off x="1301761" y="3558237"/>
            <a:ext cx="319080" cy="35194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E51C54F7-138D-8035-E39B-45360E0DA2AD}"/>
              </a:ext>
            </a:extLst>
          </p:cNvPr>
          <p:cNvSpPr/>
          <p:nvPr/>
        </p:nvSpPr>
        <p:spPr>
          <a:xfrm>
            <a:off x="1301761" y="4536931"/>
            <a:ext cx="319080" cy="351949"/>
          </a:xfrm>
          <a:prstGeom prst="mathMultiply">
            <a:avLst/>
          </a:prstGeom>
          <a:solidFill>
            <a:srgbClr val="080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147F6BF6-6B7D-F371-16AA-AFC65BA0101D}"/>
              </a:ext>
            </a:extLst>
          </p:cNvPr>
          <p:cNvSpPr/>
          <p:nvPr/>
        </p:nvSpPr>
        <p:spPr>
          <a:xfrm>
            <a:off x="1309177" y="5500931"/>
            <a:ext cx="319080" cy="351949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0603BDD7-1A4E-A873-F4B5-3E4B57801FB3}"/>
              </a:ext>
            </a:extLst>
          </p:cNvPr>
          <p:cNvSpPr/>
          <p:nvPr/>
        </p:nvSpPr>
        <p:spPr>
          <a:xfrm>
            <a:off x="1335904" y="6464931"/>
            <a:ext cx="319080" cy="35194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61926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03155-E2F5-02B9-E96F-0C63C076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4D28CBF-0045-F24D-3FE6-F28209A5F5C7}"/>
              </a:ext>
            </a:extLst>
          </p:cNvPr>
          <p:cNvSpPr/>
          <p:nvPr/>
        </p:nvSpPr>
        <p:spPr>
          <a:xfrm>
            <a:off x="4993765" y="488279"/>
            <a:ext cx="46428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 Case Diagram</a:t>
            </a:r>
            <a:endParaRPr 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F79233-2F0A-033F-D3D5-6D8E0FAC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3F2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" y="1367671"/>
            <a:ext cx="14468475" cy="637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203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690BD-89E8-59FC-98AD-6DE961FF3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B0A0A1D-8AD2-7B40-EF88-970387994502}"/>
              </a:ext>
            </a:extLst>
          </p:cNvPr>
          <p:cNvSpPr/>
          <p:nvPr/>
        </p:nvSpPr>
        <p:spPr>
          <a:xfrm>
            <a:off x="1376636" y="1178637"/>
            <a:ext cx="117077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FCC1AEF-2A02-D52A-D472-43641E3CF763}"/>
              </a:ext>
            </a:extLst>
          </p:cNvPr>
          <p:cNvSpPr/>
          <p:nvPr/>
        </p:nvSpPr>
        <p:spPr>
          <a:xfrm>
            <a:off x="1780382" y="254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Intuitive UI Design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87532CC-FA94-A26F-6B11-9C879BF0CD18}"/>
              </a:ext>
            </a:extLst>
          </p:cNvPr>
          <p:cNvSpPr/>
          <p:nvPr/>
        </p:nvSpPr>
        <p:spPr>
          <a:xfrm>
            <a:off x="1791448" y="2909348"/>
            <a:ext cx="73186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and interactive interface design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F051E8E-DAF3-25E5-45F7-64215EB140BE}"/>
              </a:ext>
            </a:extLst>
          </p:cNvPr>
          <p:cNvSpPr/>
          <p:nvPr/>
        </p:nvSpPr>
        <p:spPr>
          <a:xfrm>
            <a:off x="5707246" y="255233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DE9826A-0710-7123-3FFF-4B3F5A59BDF6}"/>
              </a:ext>
            </a:extLst>
          </p:cNvPr>
          <p:cNvSpPr/>
          <p:nvPr/>
        </p:nvSpPr>
        <p:spPr>
          <a:xfrm>
            <a:off x="1791448" y="35546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Tutorial Mode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B914346-52CE-B541-3AE0-B3904031E8A4}"/>
              </a:ext>
            </a:extLst>
          </p:cNvPr>
          <p:cNvSpPr/>
          <p:nvPr/>
        </p:nvSpPr>
        <p:spPr>
          <a:xfrm>
            <a:off x="1791448" y="3942395"/>
            <a:ext cx="7318684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Step-by-step guidance for eye-tracking and AI Bot Interface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1C9FCD05-F1CB-B6BC-9002-0B2F3375FE12}"/>
              </a:ext>
            </a:extLst>
          </p:cNvPr>
          <p:cNvSpPr/>
          <p:nvPr/>
        </p:nvSpPr>
        <p:spPr>
          <a:xfrm>
            <a:off x="1780381" y="4536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AI Bot Interface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63CBA9EF-6D0B-8CF7-0BEA-B48E93BB72EA}"/>
              </a:ext>
            </a:extLst>
          </p:cNvPr>
          <p:cNvSpPr/>
          <p:nvPr/>
        </p:nvSpPr>
        <p:spPr>
          <a:xfrm>
            <a:off x="1780381" y="4913939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hints and guidance in real-time based on the player’s game progress</a:t>
            </a:r>
            <a:endParaRPr lang="en-US" sz="1850" dirty="0"/>
          </a:p>
        </p:txBody>
      </p:sp>
      <p:sp>
        <p:nvSpPr>
          <p:cNvPr id="4" name="Text 7">
            <a:extLst>
              <a:ext uri="{FF2B5EF4-FFF2-40B4-BE49-F238E27FC236}">
                <a16:creationId xmlns:a16="http://schemas.microsoft.com/office/drawing/2014/main" id="{F78539A9-067D-A148-B455-78CB0723AE81}"/>
              </a:ext>
            </a:extLst>
          </p:cNvPr>
          <p:cNvSpPr/>
          <p:nvPr/>
        </p:nvSpPr>
        <p:spPr>
          <a:xfrm>
            <a:off x="1791448" y="55009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 Options</a:t>
            </a:r>
            <a:endParaRPr lang="en-US" sz="220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6CD3BF21-67AF-F996-CB5E-E0C238790ED4}"/>
              </a:ext>
            </a:extLst>
          </p:cNvPr>
          <p:cNvSpPr/>
          <p:nvPr/>
        </p:nvSpPr>
        <p:spPr>
          <a:xfrm>
            <a:off x="1791447" y="5888703"/>
            <a:ext cx="8249700" cy="46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Customizable options for font size, contrast, and input sensitivity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55CBE8D1-2FA7-0792-9222-A3983D008C82}"/>
              </a:ext>
            </a:extLst>
          </p:cNvPr>
          <p:cNvSpPr/>
          <p:nvPr/>
        </p:nvSpPr>
        <p:spPr>
          <a:xfrm>
            <a:off x="1780381" y="64142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and Auditory Feedback</a:t>
            </a:r>
            <a:endParaRPr lang="en-US" sz="2200" dirty="0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45318CD3-18D2-3FD9-8504-25928FB9A3DD}"/>
              </a:ext>
            </a:extLst>
          </p:cNvPr>
          <p:cNvSpPr/>
          <p:nvPr/>
        </p:nvSpPr>
        <p:spPr>
          <a:xfrm>
            <a:off x="1780381" y="6773982"/>
            <a:ext cx="7870038" cy="40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Immediate visual and auditory feedback on actions</a:t>
            </a:r>
            <a:endParaRPr lang="en-US" sz="1850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6DFD104C-DD17-6C64-3051-F8662D8E6081}"/>
              </a:ext>
            </a:extLst>
          </p:cNvPr>
          <p:cNvSpPr/>
          <p:nvPr/>
        </p:nvSpPr>
        <p:spPr>
          <a:xfrm>
            <a:off x="1330869" y="2540466"/>
            <a:ext cx="319080" cy="35194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603C6299-D139-62DD-D71A-238881EDBDBE}"/>
              </a:ext>
            </a:extLst>
          </p:cNvPr>
          <p:cNvSpPr/>
          <p:nvPr/>
        </p:nvSpPr>
        <p:spPr>
          <a:xfrm>
            <a:off x="1301761" y="3558237"/>
            <a:ext cx="319080" cy="35194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D52DB66B-CC1A-2CE3-3B9A-B2836829A236}"/>
              </a:ext>
            </a:extLst>
          </p:cNvPr>
          <p:cNvSpPr/>
          <p:nvPr/>
        </p:nvSpPr>
        <p:spPr>
          <a:xfrm>
            <a:off x="1301761" y="4536931"/>
            <a:ext cx="319080" cy="351949"/>
          </a:xfrm>
          <a:prstGeom prst="mathMultiply">
            <a:avLst/>
          </a:prstGeom>
          <a:solidFill>
            <a:srgbClr val="080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A44C07A-CB72-DA00-6715-8FF8AE1904CE}"/>
              </a:ext>
            </a:extLst>
          </p:cNvPr>
          <p:cNvSpPr/>
          <p:nvPr/>
        </p:nvSpPr>
        <p:spPr>
          <a:xfrm>
            <a:off x="1309177" y="5500931"/>
            <a:ext cx="319080" cy="351949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528EDB5C-68AE-3A0E-1CB0-91E6DA73F92F}"/>
              </a:ext>
            </a:extLst>
          </p:cNvPr>
          <p:cNvSpPr/>
          <p:nvPr/>
        </p:nvSpPr>
        <p:spPr>
          <a:xfrm>
            <a:off x="1335904" y="6395919"/>
            <a:ext cx="319080" cy="35194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09872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CEEB92C-97D3-5323-41CA-D30BCE1A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9374"/>
            <a:ext cx="15582900" cy="82477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0506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97" y="0"/>
            <a:ext cx="5486400" cy="822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EscapeCode</a:t>
            </a: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 A Programming Puzzle Game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Innovative Learning Through Interactive Challenges</a:t>
            </a:r>
            <a:endParaRPr lang="en-US" sz="18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FC76CD2-1492-AD99-52D1-2C17C6F0CCA4}"/>
              </a:ext>
            </a:extLst>
          </p:cNvPr>
          <p:cNvSpPr/>
          <p:nvPr/>
        </p:nvSpPr>
        <p:spPr>
          <a:xfrm>
            <a:off x="6325914" y="53572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accessible gaming experience for individuals with disabilities.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suit in a room&#10;&#10;AI-generated content may be incorrect.">
            <a:extLst>
              <a:ext uri="{FF2B5EF4-FFF2-40B4-BE49-F238E27FC236}">
                <a16:creationId xmlns:a16="http://schemas.microsoft.com/office/drawing/2014/main" id="{29E40A1A-BCBA-2FDB-F15A-AF05E824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047" y="38100"/>
            <a:ext cx="15042362" cy="81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496D77-E72A-F902-B453-4CEAFCAC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" y="-1"/>
            <a:ext cx="14598895" cy="82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4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8CB22-8448-0895-C38B-5A5E1BFDF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nefits of weekly testing - Collins | Freedom to Teach">
            <a:extLst>
              <a:ext uri="{FF2B5EF4-FFF2-40B4-BE49-F238E27FC236}">
                <a16:creationId xmlns:a16="http://schemas.microsoft.com/office/drawing/2014/main" id="{C1097F3C-675C-C943-6286-A57CBC70D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58" b="81641" l="10000" r="93125">
                        <a14:foregroundMark x1="23438" y1="32891" x2="22773" y2="27227"/>
                        <a14:foregroundMark x1="20586" y1="29180" x2="23867" y2="25273"/>
                        <a14:foregroundMark x1="26680" y1="23086" x2="32773" y2="29414"/>
                        <a14:foregroundMark x1="43906" y1="51641" x2="49141" y2="52305"/>
                        <a14:foregroundMark x1="54375" y1="52500" x2="57852" y2="52500"/>
                        <a14:foregroundMark x1="87891" y1="33555" x2="88359" y2="33125"/>
                        <a14:foregroundMark x1="93125" y1="36602" x2="93125" y2="36602"/>
                        <a14:foregroundMark x1="93125" y1="36602" x2="93125" y2="36602"/>
                        <a14:foregroundMark x1="20156" y1="8281" x2="20156" y2="8281"/>
                        <a14:foregroundMark x1="24297" y1="7422" x2="21445" y2="7187"/>
                        <a14:foregroundMark x1="22344" y1="7422" x2="24961" y2="8281"/>
                        <a14:foregroundMark x1="21914" y1="6758" x2="21914" y2="6758"/>
                        <a14:foregroundMark x1="16016" y1="19375" x2="14922" y2="18945"/>
                        <a14:foregroundMark x1="23867" y1="24414" x2="23203" y2="21133"/>
                        <a14:foregroundMark x1="59727" y1="80547" x2="66719" y2="81641"/>
                        <a14:foregroundMark x1="19336" y1="26094" x2="30195" y2="33281"/>
                        <a14:foregroundMark x1="30195" y1="33281" x2="31367" y2="33242"/>
                        <a14:backgroundMark x1="24609" y1="14063" x2="24922" y2="1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00"/>
          <a:stretch/>
        </p:blipFill>
        <p:spPr bwMode="auto">
          <a:xfrm>
            <a:off x="10437985" y="4303251"/>
            <a:ext cx="4876394" cy="43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hape 1">
            <a:extLst>
              <a:ext uri="{FF2B5EF4-FFF2-40B4-BE49-F238E27FC236}">
                <a16:creationId xmlns:a16="http://schemas.microsoft.com/office/drawing/2014/main" id="{A0D81B20-6997-2EC6-E464-114CBF473489}"/>
              </a:ext>
            </a:extLst>
          </p:cNvPr>
          <p:cNvSpPr/>
          <p:nvPr/>
        </p:nvSpPr>
        <p:spPr>
          <a:xfrm>
            <a:off x="2230864" y="5847073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DA46DE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D0BABD4-2AA3-06F4-87A1-9C4E0621A080}"/>
              </a:ext>
            </a:extLst>
          </p:cNvPr>
          <p:cNvSpPr/>
          <p:nvPr/>
        </p:nvSpPr>
        <p:spPr>
          <a:xfrm>
            <a:off x="4814818" y="569778"/>
            <a:ext cx="4998227" cy="71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Plan Overview</a:t>
            </a:r>
            <a:endParaRPr lang="en-US" sz="440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5C4C66BD-8049-A6BD-BE03-0B46E754A33A}"/>
              </a:ext>
            </a:extLst>
          </p:cNvPr>
          <p:cNvSpPr/>
          <p:nvPr/>
        </p:nvSpPr>
        <p:spPr>
          <a:xfrm>
            <a:off x="2230864" y="2429637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06E5AF71-2798-524B-003A-5FF818F9CDBC}"/>
              </a:ext>
            </a:extLst>
          </p:cNvPr>
          <p:cNvSpPr/>
          <p:nvPr/>
        </p:nvSpPr>
        <p:spPr>
          <a:xfrm>
            <a:off x="2230864" y="4150941"/>
            <a:ext cx="4248207" cy="1552543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BD51170D-B414-19F8-6C7D-38B9B2059964}"/>
              </a:ext>
            </a:extLst>
          </p:cNvPr>
          <p:cNvSpPr/>
          <p:nvPr/>
        </p:nvSpPr>
        <p:spPr>
          <a:xfrm>
            <a:off x="2609641" y="3082601"/>
            <a:ext cx="37743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 tests to verify accuracy under different conditions</a:t>
            </a:r>
            <a:endParaRPr lang="en-US" sz="18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BCF41BD5-ED65-17D3-B6F7-CFB2A3FF045C}"/>
              </a:ext>
            </a:extLst>
          </p:cNvPr>
          <p:cNvSpPr/>
          <p:nvPr/>
        </p:nvSpPr>
        <p:spPr>
          <a:xfrm>
            <a:off x="2566033" y="4336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Results</a:t>
            </a:r>
            <a:endParaRPr lang="en-US" sz="220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EAE3EDE7-D897-BD6B-A83C-0EAE58C49F5F}"/>
              </a:ext>
            </a:extLst>
          </p:cNvPr>
          <p:cNvSpPr/>
          <p:nvPr/>
        </p:nvSpPr>
        <p:spPr>
          <a:xfrm>
            <a:off x="2566033" y="4768823"/>
            <a:ext cx="37128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Validated functionality with minimal errors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27D32E00-C248-53EF-3F56-6DCF3AF1FBE5}"/>
              </a:ext>
            </a:extLst>
          </p:cNvPr>
          <p:cNvSpPr/>
          <p:nvPr/>
        </p:nvSpPr>
        <p:spPr>
          <a:xfrm>
            <a:off x="2566032" y="601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776239B6-01E7-865D-2D8C-E585EFA80F41}"/>
              </a:ext>
            </a:extLst>
          </p:cNvPr>
          <p:cNvSpPr/>
          <p:nvPr/>
        </p:nvSpPr>
        <p:spPr>
          <a:xfrm>
            <a:off x="2566034" y="6502159"/>
            <a:ext cx="36110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Variability in input accuracy, environmental factors</a:t>
            </a:r>
            <a:endParaRPr lang="en-US" sz="18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4BA86F02-0E8B-3A36-4331-48B62877FD70}"/>
              </a:ext>
            </a:extLst>
          </p:cNvPr>
          <p:cNvSpPr/>
          <p:nvPr/>
        </p:nvSpPr>
        <p:spPr>
          <a:xfrm>
            <a:off x="3531962" y="15522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29E7EE95-D102-B038-191A-2566298046F1}"/>
              </a:ext>
            </a:extLst>
          </p:cNvPr>
          <p:cNvSpPr/>
          <p:nvPr/>
        </p:nvSpPr>
        <p:spPr>
          <a:xfrm>
            <a:off x="3014360" y="1949503"/>
            <a:ext cx="2816185" cy="372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individual components</a:t>
            </a:r>
            <a:endParaRPr lang="en-US" sz="185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6BAA9D-CCEC-000F-2E3F-05DB633D47E5}"/>
              </a:ext>
            </a:extLst>
          </p:cNvPr>
          <p:cNvCxnSpPr/>
          <p:nvPr/>
        </p:nvCxnSpPr>
        <p:spPr>
          <a:xfrm>
            <a:off x="2530174" y="2969834"/>
            <a:ext cx="3611084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5BD7EA-A746-154B-7ED8-0FC7920D1DB3}"/>
              </a:ext>
            </a:extLst>
          </p:cNvPr>
          <p:cNvCxnSpPr/>
          <p:nvPr/>
        </p:nvCxnSpPr>
        <p:spPr>
          <a:xfrm>
            <a:off x="2530174" y="4716343"/>
            <a:ext cx="3611084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02DFEE-4953-CB58-AEB4-9107A99F101C}"/>
              </a:ext>
            </a:extLst>
          </p:cNvPr>
          <p:cNvCxnSpPr/>
          <p:nvPr/>
        </p:nvCxnSpPr>
        <p:spPr>
          <a:xfrm>
            <a:off x="2530174" y="6381024"/>
            <a:ext cx="3611084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Shape 1">
            <a:extLst>
              <a:ext uri="{FF2B5EF4-FFF2-40B4-BE49-F238E27FC236}">
                <a16:creationId xmlns:a16="http://schemas.microsoft.com/office/drawing/2014/main" id="{6E6A0DCC-CC91-075A-8355-E628187EE046}"/>
              </a:ext>
            </a:extLst>
          </p:cNvPr>
          <p:cNvSpPr/>
          <p:nvPr/>
        </p:nvSpPr>
        <p:spPr>
          <a:xfrm>
            <a:off x="8282255" y="5837678"/>
            <a:ext cx="4248207" cy="1552544"/>
          </a:xfrm>
          <a:prstGeom prst="roundRect">
            <a:avLst>
              <a:gd name="adj" fmla="val 14244"/>
            </a:avLst>
          </a:prstGeom>
          <a:noFill/>
          <a:ln w="22860">
            <a:solidFill>
              <a:srgbClr val="DA46DE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8" name="Shape 1">
            <a:extLst>
              <a:ext uri="{FF2B5EF4-FFF2-40B4-BE49-F238E27FC236}">
                <a16:creationId xmlns:a16="http://schemas.microsoft.com/office/drawing/2014/main" id="{2DECB81E-110D-C5A3-D826-EB523458331A}"/>
              </a:ext>
            </a:extLst>
          </p:cNvPr>
          <p:cNvSpPr/>
          <p:nvPr/>
        </p:nvSpPr>
        <p:spPr>
          <a:xfrm>
            <a:off x="8282255" y="2420242"/>
            <a:ext cx="4248207" cy="1552544"/>
          </a:xfrm>
          <a:prstGeom prst="roundRect">
            <a:avLst>
              <a:gd name="adj" fmla="val 14244"/>
            </a:avLst>
          </a:prstGeom>
          <a:noFill/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39" name="Shape 4">
            <a:extLst>
              <a:ext uri="{FF2B5EF4-FFF2-40B4-BE49-F238E27FC236}">
                <a16:creationId xmlns:a16="http://schemas.microsoft.com/office/drawing/2014/main" id="{0656C415-C4A5-344C-466E-ADAFFCC1BDC1}"/>
              </a:ext>
            </a:extLst>
          </p:cNvPr>
          <p:cNvSpPr/>
          <p:nvPr/>
        </p:nvSpPr>
        <p:spPr>
          <a:xfrm>
            <a:off x="8282255" y="4141546"/>
            <a:ext cx="4248207" cy="1552543"/>
          </a:xfrm>
          <a:prstGeom prst="roundRect">
            <a:avLst>
              <a:gd name="adj" fmla="val 14244"/>
            </a:avLst>
          </a:prstGeom>
          <a:noFill/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9D91149D-23C3-9312-09D3-7F29F4A6D7AA}"/>
              </a:ext>
            </a:extLst>
          </p:cNvPr>
          <p:cNvSpPr/>
          <p:nvPr/>
        </p:nvSpPr>
        <p:spPr>
          <a:xfrm>
            <a:off x="8617425" y="3045484"/>
            <a:ext cx="409936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Simulating puzzle-solving with eye tracking and voice commands</a:t>
            </a:r>
            <a:endParaRPr lang="en-US" sz="1850" dirty="0"/>
          </a:p>
        </p:txBody>
      </p:sp>
      <p:sp>
        <p:nvSpPr>
          <p:cNvPr id="42" name="Text 7">
            <a:extLst>
              <a:ext uri="{FF2B5EF4-FFF2-40B4-BE49-F238E27FC236}">
                <a16:creationId xmlns:a16="http://schemas.microsoft.com/office/drawing/2014/main" id="{35B8310E-AB48-0C96-1268-4DADB29B36DE}"/>
              </a:ext>
            </a:extLst>
          </p:cNvPr>
          <p:cNvSpPr/>
          <p:nvPr/>
        </p:nvSpPr>
        <p:spPr>
          <a:xfrm>
            <a:off x="8617424" y="43275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Results</a:t>
            </a:r>
            <a:endParaRPr lang="en-US" sz="2200" dirty="0"/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013059DE-F5DE-B5C2-C911-2D2C8BA38F27}"/>
              </a:ext>
            </a:extLst>
          </p:cNvPr>
          <p:cNvSpPr/>
          <p:nvPr/>
        </p:nvSpPr>
        <p:spPr>
          <a:xfrm>
            <a:off x="8617424" y="4795286"/>
            <a:ext cx="37128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transitions and compatibility between systems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264BCB52-DC2D-A180-503C-384DEB3006FF}"/>
              </a:ext>
            </a:extLst>
          </p:cNvPr>
          <p:cNvSpPr/>
          <p:nvPr/>
        </p:nvSpPr>
        <p:spPr>
          <a:xfrm>
            <a:off x="8617423" y="60094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3D4A6B10-23A0-FA0D-B074-8B66566D8329}"/>
              </a:ext>
            </a:extLst>
          </p:cNvPr>
          <p:cNvSpPr/>
          <p:nvPr/>
        </p:nvSpPr>
        <p:spPr>
          <a:xfrm>
            <a:off x="8617425" y="6492764"/>
            <a:ext cx="36110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Complex integration, timing issues between systems</a:t>
            </a:r>
            <a:endParaRPr lang="en-US" sz="1850" dirty="0"/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5469A85A-0D72-239F-964F-430FFAE854BB}"/>
              </a:ext>
            </a:extLst>
          </p:cNvPr>
          <p:cNvSpPr/>
          <p:nvPr/>
        </p:nvSpPr>
        <p:spPr>
          <a:xfrm>
            <a:off x="9258301" y="1560648"/>
            <a:ext cx="22576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A0FA3E64-AB9E-1AD9-97CA-C790F1D70EFE}"/>
              </a:ext>
            </a:extLst>
          </p:cNvPr>
          <p:cNvSpPr/>
          <p:nvPr/>
        </p:nvSpPr>
        <p:spPr>
          <a:xfrm>
            <a:off x="8555063" y="1947159"/>
            <a:ext cx="3825767" cy="425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interaction between core systems</a:t>
            </a:r>
            <a:endParaRPr lang="en-US" sz="185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3972F5B-0BA0-92DF-F148-E60DEEA4CFC5}"/>
              </a:ext>
            </a:extLst>
          </p:cNvPr>
          <p:cNvCxnSpPr/>
          <p:nvPr/>
        </p:nvCxnSpPr>
        <p:spPr>
          <a:xfrm>
            <a:off x="8581565" y="2960439"/>
            <a:ext cx="3611084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4D97FDE-BE67-4E14-1708-DBDFCA9C2EC4}"/>
              </a:ext>
            </a:extLst>
          </p:cNvPr>
          <p:cNvCxnSpPr/>
          <p:nvPr/>
        </p:nvCxnSpPr>
        <p:spPr>
          <a:xfrm>
            <a:off x="8581565" y="4706948"/>
            <a:ext cx="3611084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C43D5-9A4C-9932-D25E-E6B42DC426CE}"/>
              </a:ext>
            </a:extLst>
          </p:cNvPr>
          <p:cNvCxnSpPr/>
          <p:nvPr/>
        </p:nvCxnSpPr>
        <p:spPr>
          <a:xfrm>
            <a:off x="8581565" y="6371629"/>
            <a:ext cx="3611084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7">
            <a:extLst>
              <a:ext uri="{FF2B5EF4-FFF2-40B4-BE49-F238E27FC236}">
                <a16:creationId xmlns:a16="http://schemas.microsoft.com/office/drawing/2014/main" id="{22F24642-C16D-C6E6-A172-49545851FD98}"/>
              </a:ext>
            </a:extLst>
          </p:cNvPr>
          <p:cNvSpPr/>
          <p:nvPr/>
        </p:nvSpPr>
        <p:spPr>
          <a:xfrm>
            <a:off x="2566031" y="2585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0D37B494-EA8D-E83B-74A9-D3DC000B4A07}"/>
              </a:ext>
            </a:extLst>
          </p:cNvPr>
          <p:cNvSpPr/>
          <p:nvPr/>
        </p:nvSpPr>
        <p:spPr>
          <a:xfrm>
            <a:off x="8617422" y="25607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744183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831A1-DA12-FB41-0D4D-6B8F5254B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1">
            <a:extLst>
              <a:ext uri="{FF2B5EF4-FFF2-40B4-BE49-F238E27FC236}">
                <a16:creationId xmlns:a16="http://schemas.microsoft.com/office/drawing/2014/main" id="{7713E5AD-57E7-5604-54C6-99261249C880}"/>
              </a:ext>
            </a:extLst>
          </p:cNvPr>
          <p:cNvSpPr/>
          <p:nvPr/>
        </p:nvSpPr>
        <p:spPr>
          <a:xfrm>
            <a:off x="2230864" y="5847073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DA46DE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66F804E-EF74-A217-29D0-F79CA6BC9EAA}"/>
              </a:ext>
            </a:extLst>
          </p:cNvPr>
          <p:cNvSpPr/>
          <p:nvPr/>
        </p:nvSpPr>
        <p:spPr>
          <a:xfrm>
            <a:off x="5131891" y="547245"/>
            <a:ext cx="43666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Plan Overview</a:t>
            </a:r>
            <a:endParaRPr lang="en-US" sz="440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E460A46B-169A-6042-DFBD-8252DDD426FF}"/>
              </a:ext>
            </a:extLst>
          </p:cNvPr>
          <p:cNvSpPr/>
          <p:nvPr/>
        </p:nvSpPr>
        <p:spPr>
          <a:xfrm>
            <a:off x="2230864" y="2429637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F16CE66E-E047-BF2B-B957-A94DD5AB965D}"/>
              </a:ext>
            </a:extLst>
          </p:cNvPr>
          <p:cNvSpPr/>
          <p:nvPr/>
        </p:nvSpPr>
        <p:spPr>
          <a:xfrm>
            <a:off x="2230864" y="4150941"/>
            <a:ext cx="4248207" cy="1552543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F3717441-D356-A566-700D-0B118BF18B2D}"/>
              </a:ext>
            </a:extLst>
          </p:cNvPr>
          <p:cNvSpPr/>
          <p:nvPr/>
        </p:nvSpPr>
        <p:spPr>
          <a:xfrm>
            <a:off x="2609642" y="3082601"/>
            <a:ext cx="366923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Involve target users, including those with disabilities</a:t>
            </a:r>
            <a:endParaRPr lang="en-US" sz="18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BCCF5FBF-F3CA-8D69-C8BF-4360D262282F}"/>
              </a:ext>
            </a:extLst>
          </p:cNvPr>
          <p:cNvSpPr/>
          <p:nvPr/>
        </p:nvSpPr>
        <p:spPr>
          <a:xfrm>
            <a:off x="2566033" y="4336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Results</a:t>
            </a:r>
            <a:endParaRPr lang="en-US" sz="220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C1BBCC8A-DB42-E3EC-3C53-5FC52DC316A9}"/>
              </a:ext>
            </a:extLst>
          </p:cNvPr>
          <p:cNvSpPr/>
          <p:nvPr/>
        </p:nvSpPr>
        <p:spPr>
          <a:xfrm>
            <a:off x="2566033" y="4768823"/>
            <a:ext cx="37128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Positive feedback on usability and navigation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971ED563-A17A-C72A-7381-DBA68BF87246}"/>
              </a:ext>
            </a:extLst>
          </p:cNvPr>
          <p:cNvSpPr/>
          <p:nvPr/>
        </p:nvSpPr>
        <p:spPr>
          <a:xfrm>
            <a:off x="2566032" y="601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99BEDB34-B4BE-BD2C-20D6-427B5A75BC47}"/>
              </a:ext>
            </a:extLst>
          </p:cNvPr>
          <p:cNvSpPr/>
          <p:nvPr/>
        </p:nvSpPr>
        <p:spPr>
          <a:xfrm>
            <a:off x="2566034" y="6502159"/>
            <a:ext cx="36110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Diverse user needs, ensuring inclusivity across all disabilities</a:t>
            </a:r>
            <a:endParaRPr lang="en-US" sz="18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290FCD1-3935-567D-53E0-6E0D4878F43D}"/>
              </a:ext>
            </a:extLst>
          </p:cNvPr>
          <p:cNvSpPr/>
          <p:nvPr/>
        </p:nvSpPr>
        <p:spPr>
          <a:xfrm>
            <a:off x="3272043" y="1505776"/>
            <a:ext cx="2132184" cy="39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Usability Testing</a:t>
            </a:r>
            <a:endParaRPr lang="en-US" sz="2200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C28AEE26-CD06-038D-64C9-45939FC6E4C9}"/>
              </a:ext>
            </a:extLst>
          </p:cNvPr>
          <p:cNvSpPr/>
          <p:nvPr/>
        </p:nvSpPr>
        <p:spPr>
          <a:xfrm>
            <a:off x="2792698" y="1944156"/>
            <a:ext cx="3086036" cy="316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 the game’s accessibility</a:t>
            </a:r>
            <a:endParaRPr lang="en-US" sz="185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18EC97-E6F0-C7FC-7BEF-3302922E5B8E}"/>
              </a:ext>
            </a:extLst>
          </p:cNvPr>
          <p:cNvCxnSpPr/>
          <p:nvPr/>
        </p:nvCxnSpPr>
        <p:spPr>
          <a:xfrm>
            <a:off x="2530174" y="2969834"/>
            <a:ext cx="3611084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BCC52-2277-0038-06A6-8BEC0E771B89}"/>
              </a:ext>
            </a:extLst>
          </p:cNvPr>
          <p:cNvCxnSpPr/>
          <p:nvPr/>
        </p:nvCxnSpPr>
        <p:spPr>
          <a:xfrm>
            <a:off x="2530174" y="4716343"/>
            <a:ext cx="3611084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14E33D-0572-1B00-1F97-8EBEAE8CBCFD}"/>
              </a:ext>
            </a:extLst>
          </p:cNvPr>
          <p:cNvCxnSpPr/>
          <p:nvPr/>
        </p:nvCxnSpPr>
        <p:spPr>
          <a:xfrm>
            <a:off x="2530174" y="6381024"/>
            <a:ext cx="3611084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Shape 1">
            <a:extLst>
              <a:ext uri="{FF2B5EF4-FFF2-40B4-BE49-F238E27FC236}">
                <a16:creationId xmlns:a16="http://schemas.microsoft.com/office/drawing/2014/main" id="{C9616964-CB87-3517-FDFB-D8DF3A393213}"/>
              </a:ext>
            </a:extLst>
          </p:cNvPr>
          <p:cNvSpPr/>
          <p:nvPr/>
        </p:nvSpPr>
        <p:spPr>
          <a:xfrm>
            <a:off x="8282255" y="5837678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DA46DE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38" name="Shape 1">
            <a:extLst>
              <a:ext uri="{FF2B5EF4-FFF2-40B4-BE49-F238E27FC236}">
                <a16:creationId xmlns:a16="http://schemas.microsoft.com/office/drawing/2014/main" id="{87E120CB-7A8C-2899-1D16-F69BF4FE9EB5}"/>
              </a:ext>
            </a:extLst>
          </p:cNvPr>
          <p:cNvSpPr/>
          <p:nvPr/>
        </p:nvSpPr>
        <p:spPr>
          <a:xfrm>
            <a:off x="8282255" y="2420242"/>
            <a:ext cx="4248207" cy="155254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39" name="Shape 4">
            <a:extLst>
              <a:ext uri="{FF2B5EF4-FFF2-40B4-BE49-F238E27FC236}">
                <a16:creationId xmlns:a16="http://schemas.microsoft.com/office/drawing/2014/main" id="{89E9EAFB-5533-E5CC-C6F0-26E144179F59}"/>
              </a:ext>
            </a:extLst>
          </p:cNvPr>
          <p:cNvSpPr/>
          <p:nvPr/>
        </p:nvSpPr>
        <p:spPr>
          <a:xfrm>
            <a:off x="8282255" y="4141546"/>
            <a:ext cx="4248207" cy="1552543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0746354E-B617-14B6-B1B9-6C4F23CD17EF}"/>
              </a:ext>
            </a:extLst>
          </p:cNvPr>
          <p:cNvSpPr/>
          <p:nvPr/>
        </p:nvSpPr>
        <p:spPr>
          <a:xfrm>
            <a:off x="8617425" y="3082601"/>
            <a:ext cx="409936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Stress-test on mid-range PCs with standard peripherals</a:t>
            </a:r>
            <a:endParaRPr lang="en-US" sz="1850" dirty="0"/>
          </a:p>
        </p:txBody>
      </p:sp>
      <p:sp>
        <p:nvSpPr>
          <p:cNvPr id="42" name="Text 7">
            <a:extLst>
              <a:ext uri="{FF2B5EF4-FFF2-40B4-BE49-F238E27FC236}">
                <a16:creationId xmlns:a16="http://schemas.microsoft.com/office/drawing/2014/main" id="{C9A17D3D-AA47-B27D-1733-EB9FB2312437}"/>
              </a:ext>
            </a:extLst>
          </p:cNvPr>
          <p:cNvSpPr/>
          <p:nvPr/>
        </p:nvSpPr>
        <p:spPr>
          <a:xfrm>
            <a:off x="8617424" y="43275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Results</a:t>
            </a:r>
            <a:endParaRPr lang="en-US" sz="2200" dirty="0"/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F6DFF582-303E-9F16-832F-51E11E05A471}"/>
              </a:ext>
            </a:extLst>
          </p:cNvPr>
          <p:cNvSpPr/>
          <p:nvPr/>
        </p:nvSpPr>
        <p:spPr>
          <a:xfrm>
            <a:off x="8617424" y="4759428"/>
            <a:ext cx="36110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Game runs smoothly with optimized performance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F167DADA-F19F-6CAD-21B5-56FD211721AE}"/>
              </a:ext>
            </a:extLst>
          </p:cNvPr>
          <p:cNvSpPr/>
          <p:nvPr/>
        </p:nvSpPr>
        <p:spPr>
          <a:xfrm>
            <a:off x="8617423" y="60094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D301D678-1707-DFD2-1072-510CD5B132E7}"/>
              </a:ext>
            </a:extLst>
          </p:cNvPr>
          <p:cNvSpPr/>
          <p:nvPr/>
        </p:nvSpPr>
        <p:spPr>
          <a:xfrm>
            <a:off x="8617425" y="6492764"/>
            <a:ext cx="36110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Balancing resource consumption and game quality under stress</a:t>
            </a:r>
            <a:endParaRPr lang="en-US" sz="1850" dirty="0"/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59E5F9EE-2DC4-EAB2-68AD-579457F1ACFE}"/>
              </a:ext>
            </a:extLst>
          </p:cNvPr>
          <p:cNvSpPr/>
          <p:nvPr/>
        </p:nvSpPr>
        <p:spPr>
          <a:xfrm>
            <a:off x="9045763" y="1519554"/>
            <a:ext cx="2682687" cy="37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Testing</a:t>
            </a:r>
            <a:endParaRPr lang="en-US" sz="2200" dirty="0"/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B352AAB2-FEE6-0066-0A7D-96D9957F4631}"/>
              </a:ext>
            </a:extLst>
          </p:cNvPr>
          <p:cNvSpPr/>
          <p:nvPr/>
        </p:nvSpPr>
        <p:spPr>
          <a:xfrm>
            <a:off x="8799553" y="1885325"/>
            <a:ext cx="3428954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 system resource usage</a:t>
            </a:r>
            <a:endParaRPr lang="en-US" sz="185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A3679B-3BD0-D3DF-468B-EDCDF4BDA80A}"/>
              </a:ext>
            </a:extLst>
          </p:cNvPr>
          <p:cNvCxnSpPr/>
          <p:nvPr/>
        </p:nvCxnSpPr>
        <p:spPr>
          <a:xfrm>
            <a:off x="8581565" y="2960439"/>
            <a:ext cx="3611084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24753A-A383-5967-1495-01854173847D}"/>
              </a:ext>
            </a:extLst>
          </p:cNvPr>
          <p:cNvCxnSpPr/>
          <p:nvPr/>
        </p:nvCxnSpPr>
        <p:spPr>
          <a:xfrm>
            <a:off x="8581565" y="4706948"/>
            <a:ext cx="3611084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F43E850-F787-824A-128B-31807D134460}"/>
              </a:ext>
            </a:extLst>
          </p:cNvPr>
          <p:cNvCxnSpPr/>
          <p:nvPr/>
        </p:nvCxnSpPr>
        <p:spPr>
          <a:xfrm>
            <a:off x="8581565" y="6371629"/>
            <a:ext cx="3611084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AA59607-6001-E608-C1C6-04285176E5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3F3FF">
                <a:tint val="45000"/>
                <a:satMod val="400000"/>
              </a:srgbClr>
            </a:duotone>
            <a:alphaModFix amt="70000"/>
          </a:blip>
          <a:stretch>
            <a:fillRect/>
          </a:stretch>
        </p:blipFill>
        <p:spPr>
          <a:xfrm>
            <a:off x="-3788904" y="-222985"/>
            <a:ext cx="5783712" cy="8675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7">
            <a:extLst>
              <a:ext uri="{FF2B5EF4-FFF2-40B4-BE49-F238E27FC236}">
                <a16:creationId xmlns:a16="http://schemas.microsoft.com/office/drawing/2014/main" id="{49DC1B31-8A52-A0C8-3A59-98419358C34E}"/>
              </a:ext>
            </a:extLst>
          </p:cNvPr>
          <p:cNvSpPr/>
          <p:nvPr/>
        </p:nvSpPr>
        <p:spPr>
          <a:xfrm>
            <a:off x="2566031" y="2585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D697B121-C7FD-93E5-78AA-F86F85AC09E5}"/>
              </a:ext>
            </a:extLst>
          </p:cNvPr>
          <p:cNvSpPr/>
          <p:nvPr/>
        </p:nvSpPr>
        <p:spPr>
          <a:xfrm>
            <a:off x="8617422" y="25381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789951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485C4-4837-CB9C-299F-6F76FAC030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7826" y="5005268"/>
            <a:ext cx="598408" cy="598408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BA181D-6472-3CA0-B585-CE182FCE2F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88660" y="5005268"/>
            <a:ext cx="682228" cy="682228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F18FD3-B7FF-D70F-59F4-006C52C9B6D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7827" y="2187892"/>
            <a:ext cx="598407" cy="598407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94CC05-0703-9B69-36CE-BA32587EFFF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8660" y="2187892"/>
            <a:ext cx="598408" cy="598408"/>
          </a:xfrm>
          <a:prstGeom prst="rect">
            <a:avLst/>
          </a:prstGeom>
          <a:noFill/>
        </p:spPr>
      </p:pic>
      <p:sp>
        <p:nvSpPr>
          <p:cNvPr id="3" name="Text 0"/>
          <p:cNvSpPr/>
          <p:nvPr/>
        </p:nvSpPr>
        <p:spPr>
          <a:xfrm>
            <a:off x="6188660" y="11249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Deliverables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188660" y="3025616"/>
            <a:ext cx="34584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Puzzle Game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188660" y="3521154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coding puzzles and room unlocking for education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10237827" y="3025616"/>
            <a:ext cx="29943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3521154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hints and feedback based on user input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188660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188660" y="6338530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Compatible across various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devices and operating systems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237827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 Features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37827" y="6338530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Adjustable settings for font size,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contrast, and input sensitivity</a:t>
            </a:r>
            <a:endParaRPr lang="en-US" sz="18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9E2012-7FA3-453D-AEBB-7854E5582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F3F2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7521" y="0"/>
            <a:ext cx="6400800" cy="8229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329BF852-901E-32BA-C2FF-DF318002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61" y1="69591" x2="40461" y2="69591"/>
                        <a14:foregroundMark x1="40461" y1="68870" x2="40461" y2="68870"/>
                        <a14:foregroundMark x1="40461" y1="68870" x2="40378" y2="69712"/>
                        <a14:foregroundMark x1="42105" y1="70313" x2="44326" y2="72115"/>
                        <a14:foregroundMark x1="40132" y1="70072" x2="40789" y2="68750"/>
                        <a14:foregroundMark x1="40543" y1="69832" x2="41036" y2="68269"/>
                        <a14:foregroundMark x1="50082" y1="26923" x2="51316" y2="20793"/>
                        <a14:foregroundMark x1="51316" y1="20793" x2="50740" y2="14063"/>
                        <a14:foregroundMark x1="50740" y1="14063" x2="50987" y2="13101"/>
                        <a14:backgroundMark x1="40378" y1="50000" x2="43586" y2="54567"/>
                        <a14:backgroundMark x1="43586" y1="54567" x2="40499" y2="68870"/>
                        <a14:backgroundMark x1="39227" y1="74760" x2="39391" y2="75120"/>
                        <a14:backgroundMark x1="40049" y1="73558" x2="43997" y2="77284"/>
                        <a14:backgroundMark x1="43997" y1="77284" x2="49013" y2="76923"/>
                        <a14:backgroundMark x1="49013" y1="76923" x2="51234" y2="69712"/>
                        <a14:backgroundMark x1="51234" y1="69712" x2="55921" y2="74519"/>
                        <a14:backgroundMark x1="55921" y1="74519" x2="62089" y2="75841"/>
                        <a14:backgroundMark x1="62089" y1="75841" x2="66036" y2="69832"/>
                        <a14:backgroundMark x1="66036" y1="69832" x2="66036" y2="69231"/>
                        <a14:backgroundMark x1="46299" y1="12380" x2="46299" y2="12380"/>
                        <a14:backgroundMark x1="56826" y1="13341" x2="56826" y2="13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287">
            <a:off x="7827006" y="2676696"/>
            <a:ext cx="8556139" cy="5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1320324" y="710803"/>
            <a:ext cx="71488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Innovation and Contribution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3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761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Unique Learning Approach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876113" y="2508647"/>
            <a:ext cx="75632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Merges coding challenges with escape room mechanics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engaging</a:t>
            </a:r>
            <a:r>
              <a:rPr lang="he-IL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and hands-on learning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3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76113" y="3928110"/>
            <a:ext cx="3758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Eye-Tracking and Speech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876113" y="44236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Features gaze-based input and voice commands for an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and immersive user experience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3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76113" y="5929197"/>
            <a:ext cx="3311844" cy="365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 Focus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876113" y="6338649"/>
            <a:ext cx="62170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Designed with customizable features for users with physical disabilities, ensuring inclusive gameplay for all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592" y="308860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</a:rPr>
              <a:t>QUESTIONS?</a:t>
            </a:r>
            <a:endParaRPr lang="en-US" sz="44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7BAE7153-51A1-7438-1368-3AC12E276453}"/>
              </a:ext>
            </a:extLst>
          </p:cNvPr>
          <p:cNvSpPr/>
          <p:nvPr/>
        </p:nvSpPr>
        <p:spPr>
          <a:xfrm>
            <a:off x="4577636" y="2201357"/>
            <a:ext cx="5283676" cy="39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8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</a:rPr>
              <a:t>THANK YOU! </a:t>
            </a:r>
            <a:endParaRPr lang="en-US" sz="8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B1DC3-BDB8-8B63-E699-59AB681C6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ADEAD51-73F4-3500-DFEC-FEF5006812D4}"/>
              </a:ext>
            </a:extLst>
          </p:cNvPr>
          <p:cNvSpPr/>
          <p:nvPr/>
        </p:nvSpPr>
        <p:spPr>
          <a:xfrm>
            <a:off x="837664" y="12887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9A2288B-97B7-DEB6-155F-371F377B884E}"/>
              </a:ext>
            </a:extLst>
          </p:cNvPr>
          <p:cNvSpPr/>
          <p:nvPr/>
        </p:nvSpPr>
        <p:spPr>
          <a:xfrm>
            <a:off x="837724" y="47329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C232BF1-4B8D-F6B9-B7C3-F61A372545BF}"/>
              </a:ext>
            </a:extLst>
          </p:cNvPr>
          <p:cNvSpPr/>
          <p:nvPr/>
        </p:nvSpPr>
        <p:spPr>
          <a:xfrm>
            <a:off x="837724" y="5118718"/>
            <a:ext cx="5632490" cy="705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Lack of enjoyable and educational applications that are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accessible to individuals with disabilities.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6C3542A-D018-E757-8780-6158E76FC56C}"/>
              </a:ext>
            </a:extLst>
          </p:cNvPr>
          <p:cNvSpPr/>
          <p:nvPr/>
        </p:nvSpPr>
        <p:spPr>
          <a:xfrm>
            <a:off x="7614761" y="2556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5BB64A3-4D9D-7EBD-A8A8-86648E4CF778}"/>
              </a:ext>
            </a:extLst>
          </p:cNvPr>
          <p:cNvSpPr/>
          <p:nvPr/>
        </p:nvSpPr>
        <p:spPr>
          <a:xfrm>
            <a:off x="7614761" y="2938630"/>
            <a:ext cx="6185535" cy="1159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000" dirty="0"/>
              <a:t>A gamified, accessible platform combining programming puzzles with escape room mechanics</a:t>
            </a:r>
            <a:endParaRPr lang="en-US" sz="18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9B6502C-460C-8537-8AA7-C571CFA8CDB5}"/>
              </a:ext>
            </a:extLst>
          </p:cNvPr>
          <p:cNvSpPr/>
          <p:nvPr/>
        </p:nvSpPr>
        <p:spPr>
          <a:xfrm>
            <a:off x="837664" y="2552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</a:t>
            </a:r>
            <a:r>
              <a:rPr lang="en-GB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urrent</a:t>
            </a: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Situation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0AC789B-BDDD-BB60-257B-BE4A0F017D1D}"/>
              </a:ext>
            </a:extLst>
          </p:cNvPr>
          <p:cNvSpPr/>
          <p:nvPr/>
        </p:nvSpPr>
        <p:spPr>
          <a:xfrm>
            <a:off x="837724" y="2941832"/>
            <a:ext cx="6185535" cy="1156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People with disabilities have various hobby opportunities,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but limited access to computer-based activities</a:t>
            </a:r>
            <a:endParaRPr lang="en-US" sz="185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EA924BA7-B2D7-C902-EF13-3DD9F2F12FED}"/>
              </a:ext>
            </a:extLst>
          </p:cNvPr>
          <p:cNvSpPr/>
          <p:nvPr/>
        </p:nvSpPr>
        <p:spPr>
          <a:xfrm>
            <a:off x="7614760" y="47329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</a:t>
            </a:r>
            <a:r>
              <a:rPr lang="en-GB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roject</a:t>
            </a: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Goals</a:t>
            </a:r>
            <a:endParaRPr lang="en-US" sz="22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3D6A2A3-9C89-6F1A-FA49-EACFACFF1AE2}"/>
              </a:ext>
            </a:extLst>
          </p:cNvPr>
          <p:cNvSpPr/>
          <p:nvPr/>
        </p:nvSpPr>
        <p:spPr>
          <a:xfrm>
            <a:off x="7607141" y="5118717"/>
            <a:ext cx="6185535" cy="1159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Enabling people with disabilities to </a:t>
            </a:r>
            <a:r>
              <a:rPr lang="en-GB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learncoding</a:t>
            </a: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an enjoyable, accessible way</a:t>
            </a:r>
            <a:endParaRPr lang="en-US" sz="185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51314-1425-B83D-A6A5-5379DACFFCA4}"/>
              </a:ext>
            </a:extLst>
          </p:cNvPr>
          <p:cNvCxnSpPr>
            <a:cxnSpLocks/>
          </p:cNvCxnSpPr>
          <p:nvPr/>
        </p:nvCxnSpPr>
        <p:spPr>
          <a:xfrm>
            <a:off x="7264400" y="2552816"/>
            <a:ext cx="50800" cy="38141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6379E4-E59C-22EC-B668-A451CE5D9B7B}"/>
              </a:ext>
            </a:extLst>
          </p:cNvPr>
          <p:cNvCxnSpPr/>
          <p:nvPr/>
        </p:nvCxnSpPr>
        <p:spPr>
          <a:xfrm>
            <a:off x="711200" y="4318000"/>
            <a:ext cx="1293706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3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27262" y="1192296"/>
            <a:ext cx="83675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Analysis of the Current Situation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927262" y="27127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2095140" y="281295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2705097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Limited Hobby Options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705097" y="3208246"/>
            <a:ext cx="37253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People with disabilities have fewer accessible hobbies to choose from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927262" y="485842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2095141" y="495867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2705098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Coding Challenges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2705098" y="5353959"/>
            <a:ext cx="39488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000" dirty="0"/>
              <a:t>Learning coding as a hobby is difficult due to accessibility barriers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708108" y="485842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8875986" y="495867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he-IL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9485943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Integrated Solutions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485943" y="5353959"/>
            <a:ext cx="36306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Few platforms combine accessible coding and gaming experiences</a:t>
            </a:r>
            <a:endParaRPr lang="en-US" sz="185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12959989-EC08-880A-5A2B-10FA93A442D6}"/>
              </a:ext>
            </a:extLst>
          </p:cNvPr>
          <p:cNvSpPr/>
          <p:nvPr/>
        </p:nvSpPr>
        <p:spPr>
          <a:xfrm>
            <a:off x="8708108" y="27127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7030A0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AFF579C2-AF01-7426-AD85-E5515CD4DA8E}"/>
              </a:ext>
            </a:extLst>
          </p:cNvPr>
          <p:cNvSpPr/>
          <p:nvPr/>
        </p:nvSpPr>
        <p:spPr>
          <a:xfrm>
            <a:off x="8875986" y="281295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A2452507-FC88-141B-7ADE-AFC1727972FD}"/>
              </a:ext>
            </a:extLst>
          </p:cNvPr>
          <p:cNvSpPr/>
          <p:nvPr/>
        </p:nvSpPr>
        <p:spPr>
          <a:xfrm>
            <a:off x="9485943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Gaming challenges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261BADDC-5B29-F3D9-E788-F3AD2682446E}"/>
              </a:ext>
            </a:extLst>
          </p:cNvPr>
          <p:cNvSpPr/>
          <p:nvPr/>
        </p:nvSpPr>
        <p:spPr>
          <a:xfrm>
            <a:off x="9485942" y="3208246"/>
            <a:ext cx="39591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Lack of adaptive controls and need for special equipment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0D70A-69FC-3144-4A7C-09F0F46D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E01B4E8-9D4C-A2B5-E4A6-47E133C0A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3F3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0F1DC24-7BAB-4BD2-6EFF-9238E92A305C}"/>
              </a:ext>
            </a:extLst>
          </p:cNvPr>
          <p:cNvSpPr/>
          <p:nvPr/>
        </p:nvSpPr>
        <p:spPr>
          <a:xfrm>
            <a:off x="837724" y="4313992"/>
            <a:ext cx="60880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Analysis of the </a:t>
            </a:r>
            <a:r>
              <a:rPr lang="en-GB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</a:t>
            </a:r>
            <a:endParaRPr lang="en-US" sz="4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5E97E5C-54D5-BB72-7072-00CE8EDA8440}"/>
              </a:ext>
            </a:extLst>
          </p:cNvPr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A8C108C-B7A5-F0BE-259E-6834AE16F60A}"/>
              </a:ext>
            </a:extLst>
          </p:cNvPr>
          <p:cNvSpPr/>
          <p:nvPr/>
        </p:nvSpPr>
        <p:spPr>
          <a:xfrm>
            <a:off x="1005602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7861D4C-D8AE-248A-1672-DA4990899EE7}"/>
              </a:ext>
            </a:extLst>
          </p:cNvPr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Complicated use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6A0BEB6-4D75-2B1A-F244-5F710C56975F}"/>
              </a:ext>
            </a:extLst>
          </p:cNvPr>
          <p:cNvSpPr/>
          <p:nvPr/>
        </p:nvSpPr>
        <p:spPr>
          <a:xfrm>
            <a:off x="1615559" y="6141720"/>
            <a:ext cx="3380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a computer can be difficult for people with disabilities</a:t>
            </a:r>
            <a:endParaRPr lang="en-US" sz="18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8487BB0B-C48E-9DBE-E45B-7980D762CB6B}"/>
              </a:ext>
            </a:extLst>
          </p:cNvPr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7B4DF7C-20CD-925E-50E3-888B1A989124}"/>
              </a:ext>
            </a:extLst>
          </p:cNvPr>
          <p:cNvSpPr/>
          <p:nvPr/>
        </p:nvSpPr>
        <p:spPr>
          <a:xfrm>
            <a:off x="5403652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9A804EA-B2FA-B5FA-2FB9-8971CFBAFB2C}"/>
              </a:ext>
            </a:extLst>
          </p:cNvPr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B93964F9-A591-DB04-197D-28C2041ABA99}"/>
              </a:ext>
            </a:extLst>
          </p:cNvPr>
          <p:cNvSpPr/>
          <p:nvPr/>
        </p:nvSpPr>
        <p:spPr>
          <a:xfrm>
            <a:off x="9801701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3C856647-F0B6-8EBA-D58A-A30866664CBC}"/>
              </a:ext>
            </a:extLst>
          </p:cNvPr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accessible learning</a:t>
            </a:r>
            <a:endParaRPr lang="en-US" sz="2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8F89B5A-A4E0-54B6-13A1-26DCD2289776}"/>
              </a:ext>
            </a:extLst>
          </p:cNvPr>
          <p:cNvSpPr/>
          <p:nvPr/>
        </p:nvSpPr>
        <p:spPr>
          <a:xfrm>
            <a:off x="10411658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interactive coding tools for individuals with disabilities</a:t>
            </a:r>
            <a:endParaRPr lang="en-US" sz="185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C5D3FDAD-BEBE-3614-CDFF-E5BF036F6132}"/>
              </a:ext>
            </a:extLst>
          </p:cNvPr>
          <p:cNvSpPr/>
          <p:nvPr/>
        </p:nvSpPr>
        <p:spPr>
          <a:xfrm>
            <a:off x="8393608" y="107013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4D9E9E1C-56A9-7D32-550D-4127D32C5306}"/>
              </a:ext>
            </a:extLst>
          </p:cNvPr>
          <p:cNvSpPr/>
          <p:nvPr/>
        </p:nvSpPr>
        <p:spPr>
          <a:xfrm>
            <a:off x="6013608" y="56427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Costs for Gaming</a:t>
            </a:r>
            <a:endParaRPr lang="en-US" sz="22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EDF8BEBD-A600-B6D9-0E79-CA481A856A87}"/>
              </a:ext>
            </a:extLst>
          </p:cNvPr>
          <p:cNvSpPr/>
          <p:nvPr/>
        </p:nvSpPr>
        <p:spPr>
          <a:xfrm>
            <a:off x="6013608" y="6187268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Adaptive gaming tools are often expensive and out of reach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18958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7667"/>
            <a:ext cx="81349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Proposed Solution: </a:t>
            </a: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EscapeCode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3217426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994596"/>
            <a:ext cx="31333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Escape Room Mechanics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6570" y="446674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Programming Puzzles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53187" y="4762381"/>
            <a:ext cx="4330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puzzle teaches a new coding concept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86570" y="5883712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9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Gameplay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22012" y="6179344"/>
            <a:ext cx="60231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Adaptive hints, real-time feedback, and interactive tutorials</a:t>
            </a:r>
            <a:endParaRPr lang="en-US" sz="185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3CAA0302-7CC8-E2CD-AE6C-F9E412E451B8}"/>
              </a:ext>
            </a:extLst>
          </p:cNvPr>
          <p:cNvSpPr/>
          <p:nvPr/>
        </p:nvSpPr>
        <p:spPr>
          <a:xfrm>
            <a:off x="1608349" y="1940841"/>
            <a:ext cx="4330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Unique gaming experience for individuals with disabilities.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43753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Engineering and Development Challenges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63220"/>
            <a:ext cx="3614618" cy="1854234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7" name="Shape 4"/>
          <p:cNvSpPr/>
          <p:nvPr/>
        </p:nvSpPr>
        <p:spPr>
          <a:xfrm>
            <a:off x="10178058" y="3363218"/>
            <a:ext cx="3614618" cy="1854235"/>
          </a:xfrm>
          <a:prstGeom prst="roundRect">
            <a:avLst>
              <a:gd name="adj" fmla="val 1424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 5"/>
          <p:cNvSpPr/>
          <p:nvPr/>
        </p:nvSpPr>
        <p:spPr>
          <a:xfrm>
            <a:off x="10512152" y="3540438"/>
            <a:ext cx="3923039" cy="40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Accessible Gaming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2152" y="4219257"/>
            <a:ext cx="2911121" cy="853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Enhancing gameplay with minimal special equipment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56770"/>
            <a:ext cx="7468553" cy="1706030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6658402" y="3521725"/>
            <a:ext cx="48294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</a:t>
            </a:r>
            <a:r>
              <a:rPr lang="en-GB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ool</a:t>
            </a: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Exploring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58402" y="4219257"/>
            <a:ext cx="2949061" cy="795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and integrating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suitable tools into the game</a:t>
            </a:r>
            <a:endParaRPr lang="en-US" sz="18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023BD5-FB96-F63E-45C0-587057D61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3F3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3" t="315" r="2254" b="-315"/>
          <a:stretch/>
        </p:blipFill>
        <p:spPr bwMode="auto">
          <a:xfrm>
            <a:off x="-190500" y="27954"/>
            <a:ext cx="5829300" cy="8229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62141DC-09E9-46D2-EF1C-32270FE877F6}"/>
              </a:ext>
            </a:extLst>
          </p:cNvPr>
          <p:cNvSpPr/>
          <p:nvPr/>
        </p:nvSpPr>
        <p:spPr>
          <a:xfrm>
            <a:off x="6658401" y="5631914"/>
            <a:ext cx="5691135" cy="37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The Target Audience</a:t>
            </a:r>
            <a:endParaRPr lang="en-US" sz="22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56C4C9B1-31EB-6ED5-BC00-6D25785771A4}"/>
              </a:ext>
            </a:extLst>
          </p:cNvPr>
          <p:cNvSpPr/>
          <p:nvPr/>
        </p:nvSpPr>
        <p:spPr>
          <a:xfrm>
            <a:off x="6658402" y="6199195"/>
            <a:ext cx="6554164" cy="72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recognizing the limitations of people with disabilities in using computers</a:t>
            </a:r>
            <a:endParaRPr lang="en-US" sz="185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EA7C71-5279-4A29-7521-DF5CC5042B58}"/>
              </a:ext>
            </a:extLst>
          </p:cNvPr>
          <p:cNvCxnSpPr>
            <a:cxnSpLocks/>
          </p:cNvCxnSpPr>
          <p:nvPr/>
        </p:nvCxnSpPr>
        <p:spPr>
          <a:xfrm>
            <a:off x="6624423" y="4013574"/>
            <a:ext cx="2983040" cy="0"/>
          </a:xfrm>
          <a:prstGeom prst="line">
            <a:avLst/>
          </a:prstGeom>
          <a:ln>
            <a:solidFill>
              <a:srgbClr val="2D4DF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098C-FD3E-E8B5-1767-7E1670BDA0BA}"/>
              </a:ext>
            </a:extLst>
          </p:cNvPr>
          <p:cNvCxnSpPr>
            <a:cxnSpLocks/>
          </p:cNvCxnSpPr>
          <p:nvPr/>
        </p:nvCxnSpPr>
        <p:spPr>
          <a:xfrm>
            <a:off x="10455362" y="4019349"/>
            <a:ext cx="3060010" cy="0"/>
          </a:xfrm>
          <a:prstGeom prst="line">
            <a:avLst/>
          </a:prstGeom>
          <a:ln>
            <a:solidFill>
              <a:srgbClr val="018C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D8CE94-C679-B425-2D2C-797BEA9CFD78}"/>
              </a:ext>
            </a:extLst>
          </p:cNvPr>
          <p:cNvCxnSpPr>
            <a:cxnSpLocks/>
          </p:cNvCxnSpPr>
          <p:nvPr/>
        </p:nvCxnSpPr>
        <p:spPr>
          <a:xfrm>
            <a:off x="6658402" y="6080414"/>
            <a:ext cx="6764871" cy="0"/>
          </a:xfrm>
          <a:prstGeom prst="line">
            <a:avLst/>
          </a:prstGeom>
          <a:ln>
            <a:solidFill>
              <a:srgbClr val="DA46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92211-BD64-7634-8237-356B5696F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28F5C8-0867-B387-8C8B-F92AB635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6218" y="2791169"/>
            <a:ext cx="851030" cy="8510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1B201-910D-3685-D786-9C5584FCB0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8712" y="4114800"/>
            <a:ext cx="851029" cy="85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31F643-34BD-2191-AC77-B29B32C30D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3152" y="2791169"/>
            <a:ext cx="862966" cy="86296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3E2360-725D-3612-5F2D-06CBDEC33920}"/>
              </a:ext>
            </a:extLst>
          </p:cNvPr>
          <p:cNvSpPr/>
          <p:nvPr/>
        </p:nvSpPr>
        <p:spPr>
          <a:xfrm>
            <a:off x="6254706" y="1353186"/>
            <a:ext cx="3030070" cy="789862"/>
          </a:xfrm>
          <a:prstGeom prst="rect">
            <a:avLst/>
          </a:prstGeom>
          <a:noFill/>
          <a:ln/>
          <a:effectLst>
            <a:glow rad="101600">
              <a:srgbClr val="F3F3FF">
                <a:alpha val="60000"/>
              </a:srgbClr>
            </a:glow>
          </a:effectLst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Algorithms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BEFBED5-B1A4-A66B-7B15-29C55FFFA710}"/>
              </a:ext>
            </a:extLst>
          </p:cNvPr>
          <p:cNvSpPr/>
          <p:nvPr/>
        </p:nvSpPr>
        <p:spPr>
          <a:xfrm>
            <a:off x="1386542" y="39166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Eye-Tracking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16227DD-1555-F9FD-3121-91E5B2668039}"/>
              </a:ext>
            </a:extLst>
          </p:cNvPr>
          <p:cNvSpPr/>
          <p:nvPr/>
        </p:nvSpPr>
        <p:spPr>
          <a:xfrm>
            <a:off x="1017270" y="4432207"/>
            <a:ext cx="3554730" cy="789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Detecting eye movements using 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OpenCV to identify gaze points</a:t>
            </a:r>
            <a:endParaRPr lang="en-US" sz="1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0D312AA-95EB-0BDD-7341-0BA5295F94E1}"/>
              </a:ext>
            </a:extLst>
          </p:cNvPr>
          <p:cNvSpPr/>
          <p:nvPr/>
        </p:nvSpPr>
        <p:spPr>
          <a:xfrm>
            <a:off x="5936135" y="5240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Speech-to-Text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96B9D6B-B1D2-A9FE-B160-F041984D4F13}"/>
              </a:ext>
            </a:extLst>
          </p:cNvPr>
          <p:cNvSpPr/>
          <p:nvPr/>
        </p:nvSpPr>
        <p:spPr>
          <a:xfrm>
            <a:off x="5566804" y="5770814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Whisper and </a:t>
            </a:r>
            <a:r>
              <a:rPr lang="en-GB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Vosk</a:t>
            </a: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engines to 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 speech into code in real time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3F697F42-52C4-239B-C993-4C5CD4BD159D}"/>
              </a:ext>
            </a:extLst>
          </p:cNvPr>
          <p:cNvSpPr/>
          <p:nvPr/>
        </p:nvSpPr>
        <p:spPr>
          <a:xfrm>
            <a:off x="10427612" y="39166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Bot</a:t>
            </a:r>
            <a:endParaRPr lang="en-US" sz="22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8CE4D46E-31C2-1642-449F-0D59F019037B}"/>
              </a:ext>
            </a:extLst>
          </p:cNvPr>
          <p:cNvSpPr/>
          <p:nvPr/>
        </p:nvSpPr>
        <p:spPr>
          <a:xfrm>
            <a:off x="10058281" y="4447184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Developing Rasa-based models for</a:t>
            </a:r>
            <a:endParaRPr lang="he-IL" sz="18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interaction with users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07013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1C8C-EB98-6BB8-853F-23260D34B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76B2455-0B3A-B8B5-B50B-E72BE3B1A248}"/>
              </a:ext>
            </a:extLst>
          </p:cNvPr>
          <p:cNvSpPr/>
          <p:nvPr/>
        </p:nvSpPr>
        <p:spPr>
          <a:xfrm>
            <a:off x="1927263" y="1192296"/>
            <a:ext cx="30342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5AB7E93-94C6-6140-DF82-F835F6443059}"/>
              </a:ext>
            </a:extLst>
          </p:cNvPr>
          <p:cNvSpPr/>
          <p:nvPr/>
        </p:nvSpPr>
        <p:spPr>
          <a:xfrm>
            <a:off x="2705097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Unity 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BAEA318-D72E-A6BF-C486-0C56CA2865CF}"/>
              </a:ext>
            </a:extLst>
          </p:cNvPr>
          <p:cNvSpPr/>
          <p:nvPr/>
        </p:nvSpPr>
        <p:spPr>
          <a:xfrm>
            <a:off x="2705096" y="3208246"/>
            <a:ext cx="42545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game engine used for designing the interface and puzzles in the escape rooms</a:t>
            </a:r>
            <a:endParaRPr lang="en-US" sz="18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EFB277B-B8BF-6FCF-3EE4-DE53F2AACA1D}"/>
              </a:ext>
            </a:extLst>
          </p:cNvPr>
          <p:cNvSpPr/>
          <p:nvPr/>
        </p:nvSpPr>
        <p:spPr>
          <a:xfrm>
            <a:off x="2705098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OpenCV  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8E2AB410-0334-9EBD-6AB7-03D578E7CA1D}"/>
              </a:ext>
            </a:extLst>
          </p:cNvPr>
          <p:cNvSpPr/>
          <p:nvPr/>
        </p:nvSpPr>
        <p:spPr>
          <a:xfrm>
            <a:off x="2705098" y="5353959"/>
            <a:ext cx="39488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library for eye-tracking using standard webcams</a:t>
            </a:r>
            <a:endParaRPr lang="en-US" sz="1850" dirty="0">
              <a:latin typeface="PT Sans" panose="020B0503020203020204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4746547-6BF9-D2D3-0DF0-62EDB332C93E}"/>
              </a:ext>
            </a:extLst>
          </p:cNvPr>
          <p:cNvSpPr/>
          <p:nvPr/>
        </p:nvSpPr>
        <p:spPr>
          <a:xfrm>
            <a:off x="9485943" y="48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Rasa </a:t>
            </a:r>
            <a:endParaRPr lang="en-US" sz="2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8AF68A1F-8844-F4DF-2F98-17CC0826D8A7}"/>
              </a:ext>
            </a:extLst>
          </p:cNvPr>
          <p:cNvSpPr/>
          <p:nvPr/>
        </p:nvSpPr>
        <p:spPr>
          <a:xfrm>
            <a:off x="9485942" y="5353959"/>
            <a:ext cx="408662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platform for developing a local, interactive AI bot</a:t>
            </a:r>
            <a:endParaRPr lang="en-US" sz="18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7E5FC530-694A-0622-9FA4-51693A2AC3F4}"/>
              </a:ext>
            </a:extLst>
          </p:cNvPr>
          <p:cNvSpPr/>
          <p:nvPr/>
        </p:nvSpPr>
        <p:spPr>
          <a:xfrm>
            <a:off x="9485943" y="271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Whisper/</a:t>
            </a:r>
            <a:r>
              <a:rPr lang="en-US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Vosk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253C35D1-D40B-DB6A-F468-16902FB1B251}"/>
              </a:ext>
            </a:extLst>
          </p:cNvPr>
          <p:cNvSpPr/>
          <p:nvPr/>
        </p:nvSpPr>
        <p:spPr>
          <a:xfrm>
            <a:off x="9485942" y="3208246"/>
            <a:ext cx="40866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for implementing offline Speech-to-Text functionality</a:t>
            </a:r>
            <a:endParaRPr lang="en-US" sz="1850" dirty="0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9A90D8F-C1AA-835E-270E-84723C7DEC5C}"/>
              </a:ext>
            </a:extLst>
          </p:cNvPr>
          <p:cNvSpPr/>
          <p:nvPr/>
        </p:nvSpPr>
        <p:spPr>
          <a:xfrm>
            <a:off x="2115631" y="4787060"/>
            <a:ext cx="442096" cy="494669"/>
          </a:xfrm>
          <a:prstGeom prst="mathMultipl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1A4A707E-3E14-DE4D-4EDB-DE63B78D7889}"/>
              </a:ext>
            </a:extLst>
          </p:cNvPr>
          <p:cNvSpPr/>
          <p:nvPr/>
        </p:nvSpPr>
        <p:spPr>
          <a:xfrm>
            <a:off x="2107226" y="2635363"/>
            <a:ext cx="442096" cy="49466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75E30908-8A22-C745-5B4B-7663E7DEA993}"/>
              </a:ext>
            </a:extLst>
          </p:cNvPr>
          <p:cNvSpPr/>
          <p:nvPr/>
        </p:nvSpPr>
        <p:spPr>
          <a:xfrm>
            <a:off x="8888072" y="2678842"/>
            <a:ext cx="442096" cy="494669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0E91513D-2093-10D3-4B5B-D9FA0D80401A}"/>
              </a:ext>
            </a:extLst>
          </p:cNvPr>
          <p:cNvSpPr/>
          <p:nvPr/>
        </p:nvSpPr>
        <p:spPr>
          <a:xfrm>
            <a:off x="8888072" y="4824555"/>
            <a:ext cx="442096" cy="494669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65830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a9901fa-d2f9-4f8e-a5a0-7d0ae63b2797}" enabled="1" method="Standard" siteId="{d9d3d3ff-6c08-40ca-a4a9-aefb873ec020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1018</Words>
  <Application>Microsoft Office PowerPoint</Application>
  <PresentationFormat>Custom</PresentationFormat>
  <Paragraphs>249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Nunito Semi Bold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Yinon Levi</cp:lastModifiedBy>
  <cp:revision>11</cp:revision>
  <dcterms:created xsi:type="dcterms:W3CDTF">2025-01-25T15:09:30Z</dcterms:created>
  <dcterms:modified xsi:type="dcterms:W3CDTF">2025-02-01T18:03:41Z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Theme:5</vt:lpwstr>
  </property>
  <property fmtid="{D5CDD505-2E9C-101B-9397-08002B2CF9AE}" pid="3" name="ClassificationContentMarkingFooterText">
    <vt:lpwstr>OFFICIAL</vt:lpwstr>
  </property>
  <property fmtid="{D5CDD505-2E9C-101B-9397-08002B2CF9AE}" pid="4" name="ClassificationContentMarkingHeaderLocations">
    <vt:lpwstr>Office Theme:4</vt:lpwstr>
  </property>
  <property fmtid="{D5CDD505-2E9C-101B-9397-08002B2CF9AE}" pid="5" name="ClassificationContentMarkingHeaderText">
    <vt:lpwstr>OFFICIAL</vt:lpwstr>
  </property>
</Properties>
</file>